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6.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7.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8.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media/image37.jpg" ContentType="image/png"/>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01" r:id="rId5"/>
    <p:sldMasterId id="2147484128" r:id="rId6"/>
    <p:sldMasterId id="2147484144" r:id="rId7"/>
    <p:sldMasterId id="2147484162" r:id="rId8"/>
    <p:sldMasterId id="2147484186" r:id="rId9"/>
    <p:sldMasterId id="2147484203" r:id="rId10"/>
    <p:sldMasterId id="2147484236" r:id="rId11"/>
    <p:sldMasterId id="2147484260" r:id="rId12"/>
  </p:sldMasterIdLst>
  <p:notesMasterIdLst>
    <p:notesMasterId r:id="rId39"/>
  </p:notesMasterIdLst>
  <p:handoutMasterIdLst>
    <p:handoutMasterId r:id="rId40"/>
  </p:handoutMasterIdLst>
  <p:sldIdLst>
    <p:sldId id="793" r:id="rId13"/>
    <p:sldId id="1000" r:id="rId14"/>
    <p:sldId id="1001" r:id="rId15"/>
    <p:sldId id="1004" r:id="rId16"/>
    <p:sldId id="1011" r:id="rId17"/>
    <p:sldId id="1012" r:id="rId18"/>
    <p:sldId id="1013" r:id="rId19"/>
    <p:sldId id="1014" r:id="rId20"/>
    <p:sldId id="1015" r:id="rId21"/>
    <p:sldId id="959" r:id="rId22"/>
    <p:sldId id="960" r:id="rId23"/>
    <p:sldId id="983" r:id="rId24"/>
    <p:sldId id="988" r:id="rId25"/>
    <p:sldId id="1008" r:id="rId26"/>
    <p:sldId id="989" r:id="rId27"/>
    <p:sldId id="990" r:id="rId28"/>
    <p:sldId id="1018" r:id="rId29"/>
    <p:sldId id="991" r:id="rId30"/>
    <p:sldId id="1017" r:id="rId31"/>
    <p:sldId id="1010" r:id="rId32"/>
    <p:sldId id="1009" r:id="rId33"/>
    <p:sldId id="987" r:id="rId34"/>
    <p:sldId id="992" r:id="rId35"/>
    <p:sldId id="997" r:id="rId36"/>
    <p:sldId id="915" r:id="rId37"/>
    <p:sldId id="916" r:id="rId38"/>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739">
          <p15:clr>
            <a:srgbClr val="A4A3A4"/>
          </p15:clr>
        </p15:guide>
        <p15:guide id="4" pos="329">
          <p15:clr>
            <a:srgbClr val="A4A3A4"/>
          </p15:clr>
        </p15:guide>
        <p15:guide id="5" pos="7348">
          <p15:clr>
            <a:srgbClr val="A4A3A4"/>
          </p15:clr>
        </p15:guide>
        <p15:guide id="6" pos="383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i" initials="a" lastIdx="1" clrIdx="0"/>
  <p:cmAuthor id="1" name="Kraig Brockschmidt" initials="KB" lastIdx="6" clrIdx="1"/>
  <p:cmAuthor id="2" name="Rodolfo Finochietti" initials="RF" lastIdx="1" clrIdx="2">
    <p:extLst>
      <p:ext uri="{19B8F6BF-5375-455C-9EA6-DF929625EA0E}">
        <p15:presenceInfo xmlns:p15="http://schemas.microsoft.com/office/powerpoint/2012/main" userId="ddcafa9fdea2daa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183F"/>
    <a:srgbClr val="960000"/>
    <a:srgbClr val="6A9A00"/>
    <a:srgbClr val="C7C7C7"/>
    <a:srgbClr val="FFFFFF"/>
    <a:srgbClr val="000000"/>
    <a:srgbClr val="CDE0E9"/>
    <a:srgbClr val="57B1FB"/>
    <a:srgbClr val="99C1D3"/>
    <a:srgbClr val="8DB9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3" autoAdjust="0"/>
    <p:restoredTop sz="85021" autoAdjust="0"/>
  </p:normalViewPr>
  <p:slideViewPr>
    <p:cSldViewPr snapToGrid="0" snapToObjects="1">
      <p:cViewPr varScale="1">
        <p:scale>
          <a:sx n="99" d="100"/>
          <a:sy n="99" d="100"/>
        </p:scale>
        <p:origin x="69" y="378"/>
      </p:cViewPr>
      <p:guideLst>
        <p:guide orient="horz" pos="142"/>
        <p:guide orient="horz" pos="4176"/>
        <p:guide orient="horz" pos="739"/>
        <p:guide pos="329"/>
        <p:guide pos="7348"/>
        <p:guide pos="3831"/>
      </p:guideLst>
    </p:cSldViewPr>
  </p:slideViewPr>
  <p:outlineViewPr>
    <p:cViewPr>
      <p:scale>
        <a:sx n="33" d="100"/>
        <a:sy n="33" d="100"/>
      </p:scale>
      <p:origin x="0" y="-4488"/>
    </p:cViewPr>
  </p:outlineViewPr>
  <p:notesTextViewPr>
    <p:cViewPr>
      <p:scale>
        <a:sx n="100" d="100"/>
        <a:sy n="100" d="100"/>
      </p:scale>
      <p:origin x="0" y="0"/>
    </p:cViewPr>
  </p:notesTextViewPr>
  <p:sorterViewPr>
    <p:cViewPr>
      <p:scale>
        <a:sx n="75" d="100"/>
        <a:sy n="75" d="100"/>
      </p:scale>
      <p:origin x="0" y="0"/>
    </p:cViewPr>
  </p:sorterViewPr>
  <p:notesViewPr>
    <p:cSldViewPr snapToGrid="0" snapToObjects="1" showGuides="1">
      <p:cViewPr varScale="1">
        <p:scale>
          <a:sx n="83" d="100"/>
          <a:sy n="83" d="100"/>
        </p:scale>
        <p:origin x="-3828"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B8E78A-A351-4395-B362-09D2621381FE}" type="doc">
      <dgm:prSet loTypeId="urn:microsoft.com/office/officeart/2005/8/layout/hList1" loCatId="list" qsTypeId="urn:microsoft.com/office/officeart/2005/8/quickstyle/simple1" qsCatId="simple" csTypeId="urn:microsoft.com/office/officeart/2005/8/colors/accent0_1" csCatId="mainScheme" phldr="1"/>
      <dgm:spPr/>
      <dgm:t>
        <a:bodyPr/>
        <a:lstStyle/>
        <a:p>
          <a:endParaRPr lang="en-US"/>
        </a:p>
      </dgm:t>
    </dgm:pt>
    <dgm:pt modelId="{5AA741D9-05C3-4211-85CD-DB4F699D8B36}">
      <dgm:prSet phldrT="[Text]" custT="1"/>
      <dgm:spPr/>
      <dgm:t>
        <a:bodyPr/>
        <a:lstStyle/>
        <a:p>
          <a:endParaRPr lang="en-US" sz="2800" dirty="0">
            <a:latin typeface="+mj-lt"/>
          </a:endParaRPr>
        </a:p>
      </dgm:t>
    </dgm:pt>
    <dgm:pt modelId="{AE59F2E6-23EF-4140-8E28-B26F32517D4D}" type="parTrans" cxnId="{E5112AA6-EDDA-433D-99CD-F4B021BF1565}">
      <dgm:prSet/>
      <dgm:spPr/>
      <dgm:t>
        <a:bodyPr/>
        <a:lstStyle/>
        <a:p>
          <a:endParaRPr lang="en-US" sz="1400"/>
        </a:p>
      </dgm:t>
    </dgm:pt>
    <dgm:pt modelId="{63BAAFEA-BE2E-43D6-B180-53A7F8CABF76}" type="sibTrans" cxnId="{E5112AA6-EDDA-433D-99CD-F4B021BF1565}">
      <dgm:prSet/>
      <dgm:spPr/>
      <dgm:t>
        <a:bodyPr/>
        <a:lstStyle/>
        <a:p>
          <a:endParaRPr lang="en-US" sz="1400"/>
        </a:p>
      </dgm:t>
    </dgm:pt>
    <dgm:pt modelId="{014898E0-7551-4D69-9612-6407128F9117}">
      <dgm:prSet phldrT="[Text]" custT="1"/>
      <dgm:spPr/>
      <dgm:t>
        <a:bodyPr/>
        <a:lstStyle/>
        <a:p>
          <a:r>
            <a:rPr lang="en-US" sz="2800" dirty="0">
              <a:latin typeface="+mj-lt"/>
            </a:rPr>
            <a:t>Visual Studio 2015</a:t>
          </a:r>
        </a:p>
      </dgm:t>
    </dgm:pt>
    <dgm:pt modelId="{085DB5A9-57ED-40F1-977E-8675681E090B}" type="parTrans" cxnId="{E7256C40-586E-4C73-8C8A-3159192F9CC5}">
      <dgm:prSet/>
      <dgm:spPr/>
      <dgm:t>
        <a:bodyPr/>
        <a:lstStyle/>
        <a:p>
          <a:endParaRPr lang="en-US" sz="1400"/>
        </a:p>
      </dgm:t>
    </dgm:pt>
    <dgm:pt modelId="{2FCCA4CE-23B6-455A-8408-48170BA31F75}" type="sibTrans" cxnId="{E7256C40-586E-4C73-8C8A-3159192F9CC5}">
      <dgm:prSet/>
      <dgm:spPr/>
      <dgm:t>
        <a:bodyPr/>
        <a:lstStyle/>
        <a:p>
          <a:endParaRPr lang="en-US" sz="1400"/>
        </a:p>
      </dgm:t>
    </dgm:pt>
    <dgm:pt modelId="{D2DF326F-EBF2-4E7E-8256-BB80E9AD4A29}">
      <dgm:prSet phldrT="[Text]" custT="1"/>
      <dgm:spPr/>
      <dgm:t>
        <a:bodyPr/>
        <a:lstStyle/>
        <a:p>
          <a:endParaRPr lang="en-US" sz="2800" dirty="0">
            <a:latin typeface="+mj-lt"/>
          </a:endParaRPr>
        </a:p>
      </dgm:t>
    </dgm:pt>
    <dgm:pt modelId="{242EB5F6-3921-4537-9569-92F9D9ECD546}" type="parTrans" cxnId="{657AFAD3-A891-4540-8A24-C1A0DC659458}">
      <dgm:prSet/>
      <dgm:spPr/>
      <dgm:t>
        <a:bodyPr/>
        <a:lstStyle/>
        <a:p>
          <a:endParaRPr lang="en-US" sz="1400"/>
        </a:p>
      </dgm:t>
    </dgm:pt>
    <dgm:pt modelId="{EA90C8D2-CC77-46B3-AA11-0C14360EA823}" type="sibTrans" cxnId="{657AFAD3-A891-4540-8A24-C1A0DC659458}">
      <dgm:prSet/>
      <dgm:spPr/>
      <dgm:t>
        <a:bodyPr/>
        <a:lstStyle/>
        <a:p>
          <a:endParaRPr lang="en-US" sz="1400"/>
        </a:p>
      </dgm:t>
    </dgm:pt>
    <dgm:pt modelId="{38DDC9A5-8620-49FD-85D9-0B88E8B803C9}">
      <dgm:prSet phldrT="[Text]" custT="1"/>
      <dgm:spPr/>
      <dgm:t>
        <a:bodyPr/>
        <a:lstStyle/>
        <a:p>
          <a:r>
            <a:rPr lang="en-US" sz="2800" dirty="0">
              <a:latin typeface="+mj-lt"/>
            </a:rPr>
            <a:t>Visual Studio Code</a:t>
          </a:r>
        </a:p>
      </dgm:t>
    </dgm:pt>
    <dgm:pt modelId="{91337164-1E9E-4EBF-AC95-ACD0B47B7DE2}" type="parTrans" cxnId="{2546F813-B781-40B6-8DC5-9D16A6B3127B}">
      <dgm:prSet/>
      <dgm:spPr/>
      <dgm:t>
        <a:bodyPr/>
        <a:lstStyle/>
        <a:p>
          <a:endParaRPr lang="en-US" sz="1400"/>
        </a:p>
      </dgm:t>
    </dgm:pt>
    <dgm:pt modelId="{1BB75C4D-0250-4A86-8306-2DFB9A7B9FFD}" type="sibTrans" cxnId="{2546F813-B781-40B6-8DC5-9D16A6B3127B}">
      <dgm:prSet/>
      <dgm:spPr/>
      <dgm:t>
        <a:bodyPr/>
        <a:lstStyle/>
        <a:p>
          <a:endParaRPr lang="en-US" sz="1400"/>
        </a:p>
      </dgm:t>
    </dgm:pt>
    <dgm:pt modelId="{7A4A0C8C-1D80-4910-9502-7887F2EFD635}">
      <dgm:prSet phldrT="[Text]" custT="1"/>
      <dgm:spPr/>
      <dgm:t>
        <a:bodyPr/>
        <a:lstStyle/>
        <a:p>
          <a:endParaRPr lang="en-US" sz="2800" dirty="0">
            <a:latin typeface="+mj-lt"/>
          </a:endParaRPr>
        </a:p>
      </dgm:t>
    </dgm:pt>
    <dgm:pt modelId="{E8A057C8-9C9C-4FE9-9F38-1812E786D6B3}" type="parTrans" cxnId="{6949631D-518C-4B4E-9020-903A6F55F5CA}">
      <dgm:prSet/>
      <dgm:spPr/>
      <dgm:t>
        <a:bodyPr/>
        <a:lstStyle/>
        <a:p>
          <a:endParaRPr lang="en-US" sz="1400"/>
        </a:p>
      </dgm:t>
    </dgm:pt>
    <dgm:pt modelId="{E7537469-A2E3-46C1-8914-0BCFF77550F0}" type="sibTrans" cxnId="{6949631D-518C-4B4E-9020-903A6F55F5CA}">
      <dgm:prSet/>
      <dgm:spPr/>
      <dgm:t>
        <a:bodyPr/>
        <a:lstStyle/>
        <a:p>
          <a:endParaRPr lang="en-US" sz="1400"/>
        </a:p>
      </dgm:t>
    </dgm:pt>
    <dgm:pt modelId="{DAEE233E-F91C-44AF-B4BD-FF0528A9B47A}">
      <dgm:prSet phldrT="[Text]" custT="1"/>
      <dgm:spPr/>
      <dgm:t>
        <a:bodyPr/>
        <a:lstStyle/>
        <a:p>
          <a:r>
            <a:rPr lang="es-AR" sz="2800" noProof="0" dirty="0">
              <a:latin typeface="+mj-lt"/>
            </a:rPr>
            <a:t>Visual Studio Code</a:t>
          </a:r>
        </a:p>
      </dgm:t>
    </dgm:pt>
    <dgm:pt modelId="{9D000043-2876-4A53-A9A9-B30CC2E626F9}" type="parTrans" cxnId="{795584A5-0CDC-4C52-9481-BE4CB9D66D19}">
      <dgm:prSet/>
      <dgm:spPr/>
      <dgm:t>
        <a:bodyPr/>
        <a:lstStyle/>
        <a:p>
          <a:endParaRPr lang="en-US" sz="1400"/>
        </a:p>
      </dgm:t>
    </dgm:pt>
    <dgm:pt modelId="{6A7270DA-31F2-4B82-B86A-CABDEF2405C3}" type="sibTrans" cxnId="{795584A5-0CDC-4C52-9481-BE4CB9D66D19}">
      <dgm:prSet/>
      <dgm:spPr/>
      <dgm:t>
        <a:bodyPr/>
        <a:lstStyle/>
        <a:p>
          <a:endParaRPr lang="en-US" sz="1400"/>
        </a:p>
      </dgm:t>
    </dgm:pt>
    <dgm:pt modelId="{60637BEA-00C3-4AE3-B448-C9C970E0EA76}">
      <dgm:prSet phldrT="[Text]" custT="1"/>
      <dgm:spPr/>
      <dgm:t>
        <a:bodyPr/>
        <a:lstStyle/>
        <a:p>
          <a:r>
            <a:rPr lang="en-US" sz="2800" dirty="0">
              <a:latin typeface="+mj-lt"/>
            </a:rPr>
            <a:t>Visual Studio Code</a:t>
          </a:r>
        </a:p>
      </dgm:t>
    </dgm:pt>
    <dgm:pt modelId="{76FE511A-82D1-4ED2-A1D2-230BBB31A8F1}" type="parTrans" cxnId="{7FED0AAF-EC3D-4413-A621-50401E47257A}">
      <dgm:prSet/>
      <dgm:spPr/>
      <dgm:t>
        <a:bodyPr/>
        <a:lstStyle/>
        <a:p>
          <a:endParaRPr lang="en-US"/>
        </a:p>
      </dgm:t>
    </dgm:pt>
    <dgm:pt modelId="{A491C7C5-C962-4C63-8ED2-8BDAAE8E47DF}" type="sibTrans" cxnId="{7FED0AAF-EC3D-4413-A621-50401E47257A}">
      <dgm:prSet/>
      <dgm:spPr/>
      <dgm:t>
        <a:bodyPr/>
        <a:lstStyle/>
        <a:p>
          <a:endParaRPr lang="en-US"/>
        </a:p>
      </dgm:t>
    </dgm:pt>
    <dgm:pt modelId="{82D83716-5CE7-4EA4-96DD-DDC45B79673B}">
      <dgm:prSet phldrT="[Text]" custT="1"/>
      <dgm:spPr/>
      <dgm:t>
        <a:bodyPr/>
        <a:lstStyle/>
        <a:p>
          <a:r>
            <a:rPr lang="es-AR" sz="2800" noProof="0" dirty="0" err="1">
              <a:latin typeface="+mj-lt"/>
            </a:rPr>
            <a:t>Other</a:t>
          </a:r>
          <a:r>
            <a:rPr lang="en-US" sz="2800" dirty="0">
              <a:latin typeface="+mj-lt"/>
            </a:rPr>
            <a:t> editors: Sublime Text, Atom, etc.</a:t>
          </a:r>
        </a:p>
      </dgm:t>
    </dgm:pt>
    <dgm:pt modelId="{2EB154DB-CB31-4BA3-91A2-5D87ED02C32B}" type="parTrans" cxnId="{A45658FB-C683-433D-8284-B7ED971C6555}">
      <dgm:prSet/>
      <dgm:spPr/>
      <dgm:t>
        <a:bodyPr/>
        <a:lstStyle/>
        <a:p>
          <a:endParaRPr lang="en-US"/>
        </a:p>
      </dgm:t>
    </dgm:pt>
    <dgm:pt modelId="{B640743A-8462-45C8-B35A-086CF590248B}" type="sibTrans" cxnId="{A45658FB-C683-433D-8284-B7ED971C6555}">
      <dgm:prSet/>
      <dgm:spPr/>
      <dgm:t>
        <a:bodyPr/>
        <a:lstStyle/>
        <a:p>
          <a:endParaRPr lang="en-US"/>
        </a:p>
      </dgm:t>
    </dgm:pt>
    <dgm:pt modelId="{B68FB809-6F2B-43CF-8B22-E9669D42F036}">
      <dgm:prSet phldrT="[Text]" custT="1"/>
      <dgm:spPr/>
      <dgm:t>
        <a:bodyPr/>
        <a:lstStyle/>
        <a:p>
          <a:r>
            <a:rPr lang="es-AR" sz="2800" noProof="0" dirty="0" err="1">
              <a:latin typeface="+mj-lt"/>
            </a:rPr>
            <a:t>Other</a:t>
          </a:r>
          <a:r>
            <a:rPr lang="es-AR" sz="2800" noProof="0" dirty="0">
              <a:latin typeface="+mj-lt"/>
            </a:rPr>
            <a:t> </a:t>
          </a:r>
          <a:r>
            <a:rPr lang="en-US" sz="2800" dirty="0">
              <a:latin typeface="+mj-lt"/>
            </a:rPr>
            <a:t>editors</a:t>
          </a:r>
          <a:r>
            <a:rPr lang="es-AR" sz="2800" noProof="0" dirty="0">
              <a:latin typeface="+mj-lt"/>
            </a:rPr>
            <a:t>: Vi, Emacs, Atom, etc.</a:t>
          </a:r>
        </a:p>
      </dgm:t>
    </dgm:pt>
    <dgm:pt modelId="{4EDF5F5F-5DD6-48FB-8439-8EECCDEAF465}" type="parTrans" cxnId="{CB19454B-3926-46E1-9684-8AEF27EBC230}">
      <dgm:prSet/>
      <dgm:spPr/>
      <dgm:t>
        <a:bodyPr/>
        <a:lstStyle/>
        <a:p>
          <a:endParaRPr lang="en-US"/>
        </a:p>
      </dgm:t>
    </dgm:pt>
    <dgm:pt modelId="{5C257F4A-DE77-4CDB-8644-E5A81E668496}" type="sibTrans" cxnId="{CB19454B-3926-46E1-9684-8AEF27EBC230}">
      <dgm:prSet/>
      <dgm:spPr/>
      <dgm:t>
        <a:bodyPr/>
        <a:lstStyle/>
        <a:p>
          <a:endParaRPr lang="en-US"/>
        </a:p>
      </dgm:t>
    </dgm:pt>
    <dgm:pt modelId="{4A8EAABD-DF9E-4FAE-A506-6248FAB44276}" type="pres">
      <dgm:prSet presAssocID="{8CB8E78A-A351-4395-B362-09D2621381FE}" presName="Name0" presStyleCnt="0">
        <dgm:presLayoutVars>
          <dgm:dir/>
          <dgm:animLvl val="lvl"/>
          <dgm:resizeHandles val="exact"/>
        </dgm:presLayoutVars>
      </dgm:prSet>
      <dgm:spPr/>
    </dgm:pt>
    <dgm:pt modelId="{2D892F5C-50B6-4244-A87F-56157844AC25}" type="pres">
      <dgm:prSet presAssocID="{5AA741D9-05C3-4211-85CD-DB4F699D8B36}" presName="composite" presStyleCnt="0"/>
      <dgm:spPr/>
    </dgm:pt>
    <dgm:pt modelId="{E0F84B58-24D6-4DBC-939E-88BF3CBB8F5C}" type="pres">
      <dgm:prSet presAssocID="{5AA741D9-05C3-4211-85CD-DB4F699D8B36}" presName="parTx" presStyleLbl="alignNode1" presStyleIdx="0" presStyleCnt="3">
        <dgm:presLayoutVars>
          <dgm:chMax val="0"/>
          <dgm:chPref val="0"/>
          <dgm:bulletEnabled val="1"/>
        </dgm:presLayoutVars>
      </dgm:prSet>
      <dgm:spPr/>
    </dgm:pt>
    <dgm:pt modelId="{4693A139-C667-4F21-9695-9F4920B6333A}" type="pres">
      <dgm:prSet presAssocID="{5AA741D9-05C3-4211-85CD-DB4F699D8B36}" presName="desTx" presStyleLbl="alignAccFollowNode1" presStyleIdx="0" presStyleCnt="3">
        <dgm:presLayoutVars>
          <dgm:bulletEnabled val="1"/>
        </dgm:presLayoutVars>
      </dgm:prSet>
      <dgm:spPr/>
    </dgm:pt>
    <dgm:pt modelId="{2C47ED51-8610-497F-AA72-F471682B1D7B}" type="pres">
      <dgm:prSet presAssocID="{63BAAFEA-BE2E-43D6-B180-53A7F8CABF76}" presName="space" presStyleCnt="0"/>
      <dgm:spPr/>
    </dgm:pt>
    <dgm:pt modelId="{65BD9264-7CE3-45B7-9ED1-B41E4355D7CD}" type="pres">
      <dgm:prSet presAssocID="{D2DF326F-EBF2-4E7E-8256-BB80E9AD4A29}" presName="composite" presStyleCnt="0"/>
      <dgm:spPr/>
    </dgm:pt>
    <dgm:pt modelId="{F7784933-386B-4B20-AB4E-ABD386C42619}" type="pres">
      <dgm:prSet presAssocID="{D2DF326F-EBF2-4E7E-8256-BB80E9AD4A29}" presName="parTx" presStyleLbl="alignNode1" presStyleIdx="1" presStyleCnt="3">
        <dgm:presLayoutVars>
          <dgm:chMax val="0"/>
          <dgm:chPref val="0"/>
          <dgm:bulletEnabled val="1"/>
        </dgm:presLayoutVars>
      </dgm:prSet>
      <dgm:spPr/>
    </dgm:pt>
    <dgm:pt modelId="{C0B10BF2-5874-442E-A30B-2D493C4AC1DA}" type="pres">
      <dgm:prSet presAssocID="{D2DF326F-EBF2-4E7E-8256-BB80E9AD4A29}" presName="desTx" presStyleLbl="alignAccFollowNode1" presStyleIdx="1" presStyleCnt="3">
        <dgm:presLayoutVars>
          <dgm:bulletEnabled val="1"/>
        </dgm:presLayoutVars>
      </dgm:prSet>
      <dgm:spPr/>
    </dgm:pt>
    <dgm:pt modelId="{C225C4B0-F226-4AFE-BA51-F5DE79338FE3}" type="pres">
      <dgm:prSet presAssocID="{EA90C8D2-CC77-46B3-AA11-0C14360EA823}" presName="space" presStyleCnt="0"/>
      <dgm:spPr/>
    </dgm:pt>
    <dgm:pt modelId="{1268EC74-5D3B-45DF-8A3A-FD69087CAFFE}" type="pres">
      <dgm:prSet presAssocID="{7A4A0C8C-1D80-4910-9502-7887F2EFD635}" presName="composite" presStyleCnt="0"/>
      <dgm:spPr/>
    </dgm:pt>
    <dgm:pt modelId="{7FD286E0-D37D-46EE-898A-5B007A4D7D3C}" type="pres">
      <dgm:prSet presAssocID="{7A4A0C8C-1D80-4910-9502-7887F2EFD635}" presName="parTx" presStyleLbl="alignNode1" presStyleIdx="2" presStyleCnt="3">
        <dgm:presLayoutVars>
          <dgm:chMax val="0"/>
          <dgm:chPref val="0"/>
          <dgm:bulletEnabled val="1"/>
        </dgm:presLayoutVars>
      </dgm:prSet>
      <dgm:spPr/>
    </dgm:pt>
    <dgm:pt modelId="{22F61FF1-85F1-48F8-A244-71608B243E8B}" type="pres">
      <dgm:prSet presAssocID="{7A4A0C8C-1D80-4910-9502-7887F2EFD635}" presName="desTx" presStyleLbl="alignAccFollowNode1" presStyleIdx="2" presStyleCnt="3">
        <dgm:presLayoutVars>
          <dgm:bulletEnabled val="1"/>
        </dgm:presLayoutVars>
      </dgm:prSet>
      <dgm:spPr/>
    </dgm:pt>
  </dgm:ptLst>
  <dgm:cxnLst>
    <dgm:cxn modelId="{7FED0AAF-EC3D-4413-A621-50401E47257A}" srcId="{5AA741D9-05C3-4211-85CD-DB4F699D8B36}" destId="{60637BEA-00C3-4AE3-B448-C9C970E0EA76}" srcOrd="1" destOrd="0" parTransId="{76FE511A-82D1-4ED2-A1D2-230BBB31A8F1}" sibTransId="{A491C7C5-C962-4C63-8ED2-8BDAAE8E47DF}"/>
    <dgm:cxn modelId="{CB19454B-3926-46E1-9684-8AEF27EBC230}" srcId="{7A4A0C8C-1D80-4910-9502-7887F2EFD635}" destId="{B68FB809-6F2B-43CF-8B22-E9669D42F036}" srcOrd="1" destOrd="0" parTransId="{4EDF5F5F-5DD6-48FB-8439-8EECCDEAF465}" sibTransId="{5C257F4A-DE77-4CDB-8644-E5A81E668496}"/>
    <dgm:cxn modelId="{795584A5-0CDC-4C52-9481-BE4CB9D66D19}" srcId="{7A4A0C8C-1D80-4910-9502-7887F2EFD635}" destId="{DAEE233E-F91C-44AF-B4BD-FF0528A9B47A}" srcOrd="0" destOrd="0" parTransId="{9D000043-2876-4A53-A9A9-B30CC2E626F9}" sibTransId="{6A7270DA-31F2-4B82-B86A-CABDEF2405C3}"/>
    <dgm:cxn modelId="{A45658FB-C683-433D-8284-B7ED971C6555}" srcId="{D2DF326F-EBF2-4E7E-8256-BB80E9AD4A29}" destId="{82D83716-5CE7-4EA4-96DD-DDC45B79673B}" srcOrd="1" destOrd="0" parTransId="{2EB154DB-CB31-4BA3-91A2-5D87ED02C32B}" sibTransId="{B640743A-8462-45C8-B35A-086CF590248B}"/>
    <dgm:cxn modelId="{8EC7980A-A3B4-4E13-9561-85489EC44D95}" type="presOf" srcId="{38DDC9A5-8620-49FD-85D9-0B88E8B803C9}" destId="{C0B10BF2-5874-442E-A30B-2D493C4AC1DA}" srcOrd="0" destOrd="0" presId="urn:microsoft.com/office/officeart/2005/8/layout/hList1"/>
    <dgm:cxn modelId="{6949631D-518C-4B4E-9020-903A6F55F5CA}" srcId="{8CB8E78A-A351-4395-B362-09D2621381FE}" destId="{7A4A0C8C-1D80-4910-9502-7887F2EFD635}" srcOrd="2" destOrd="0" parTransId="{E8A057C8-9C9C-4FE9-9F38-1812E786D6B3}" sibTransId="{E7537469-A2E3-46C1-8914-0BCFF77550F0}"/>
    <dgm:cxn modelId="{FF8901AF-5A2D-4DC3-A37B-1F12C476249E}" type="presOf" srcId="{82D83716-5CE7-4EA4-96DD-DDC45B79673B}" destId="{C0B10BF2-5874-442E-A30B-2D493C4AC1DA}" srcOrd="0" destOrd="1" presId="urn:microsoft.com/office/officeart/2005/8/layout/hList1"/>
    <dgm:cxn modelId="{5997FFA0-E003-4EB1-BB9B-6CC05A171E84}" type="presOf" srcId="{60637BEA-00C3-4AE3-B448-C9C970E0EA76}" destId="{4693A139-C667-4F21-9695-9F4920B6333A}" srcOrd="0" destOrd="1" presId="urn:microsoft.com/office/officeart/2005/8/layout/hList1"/>
    <dgm:cxn modelId="{100BB4F5-2E91-4F70-8765-AC7EACFA9198}" type="presOf" srcId="{7A4A0C8C-1D80-4910-9502-7887F2EFD635}" destId="{7FD286E0-D37D-46EE-898A-5B007A4D7D3C}" srcOrd="0" destOrd="0" presId="urn:microsoft.com/office/officeart/2005/8/layout/hList1"/>
    <dgm:cxn modelId="{E37A7A02-3434-48E8-BCBD-4022E41D0607}" type="presOf" srcId="{DAEE233E-F91C-44AF-B4BD-FF0528A9B47A}" destId="{22F61FF1-85F1-48F8-A244-71608B243E8B}" srcOrd="0" destOrd="0" presId="urn:microsoft.com/office/officeart/2005/8/layout/hList1"/>
    <dgm:cxn modelId="{2546F813-B781-40B6-8DC5-9D16A6B3127B}" srcId="{D2DF326F-EBF2-4E7E-8256-BB80E9AD4A29}" destId="{38DDC9A5-8620-49FD-85D9-0B88E8B803C9}" srcOrd="0" destOrd="0" parTransId="{91337164-1E9E-4EBF-AC95-ACD0B47B7DE2}" sibTransId="{1BB75C4D-0250-4A86-8306-2DFB9A7B9FFD}"/>
    <dgm:cxn modelId="{B8EF5B7C-0B99-4B13-AB85-8BC850BE5EF1}" type="presOf" srcId="{8CB8E78A-A351-4395-B362-09D2621381FE}" destId="{4A8EAABD-DF9E-4FAE-A506-6248FAB44276}" srcOrd="0" destOrd="0" presId="urn:microsoft.com/office/officeart/2005/8/layout/hList1"/>
    <dgm:cxn modelId="{CB93A492-D704-4EAD-BED8-A3005C9F75BC}" type="presOf" srcId="{D2DF326F-EBF2-4E7E-8256-BB80E9AD4A29}" destId="{F7784933-386B-4B20-AB4E-ABD386C42619}" srcOrd="0" destOrd="0" presId="urn:microsoft.com/office/officeart/2005/8/layout/hList1"/>
    <dgm:cxn modelId="{D98AC0E0-078A-48EB-A8C4-C4C1E6E025E9}" type="presOf" srcId="{B68FB809-6F2B-43CF-8B22-E9669D42F036}" destId="{22F61FF1-85F1-48F8-A244-71608B243E8B}" srcOrd="0" destOrd="1" presId="urn:microsoft.com/office/officeart/2005/8/layout/hList1"/>
    <dgm:cxn modelId="{65606DCB-FA43-4CFF-8154-F18BE1507CB7}" type="presOf" srcId="{5AA741D9-05C3-4211-85CD-DB4F699D8B36}" destId="{E0F84B58-24D6-4DBC-939E-88BF3CBB8F5C}" srcOrd="0" destOrd="0" presId="urn:microsoft.com/office/officeart/2005/8/layout/hList1"/>
    <dgm:cxn modelId="{657AFAD3-A891-4540-8A24-C1A0DC659458}" srcId="{8CB8E78A-A351-4395-B362-09D2621381FE}" destId="{D2DF326F-EBF2-4E7E-8256-BB80E9AD4A29}" srcOrd="1" destOrd="0" parTransId="{242EB5F6-3921-4537-9569-92F9D9ECD546}" sibTransId="{EA90C8D2-CC77-46B3-AA11-0C14360EA823}"/>
    <dgm:cxn modelId="{E5112AA6-EDDA-433D-99CD-F4B021BF1565}" srcId="{8CB8E78A-A351-4395-B362-09D2621381FE}" destId="{5AA741D9-05C3-4211-85CD-DB4F699D8B36}" srcOrd="0" destOrd="0" parTransId="{AE59F2E6-23EF-4140-8E28-B26F32517D4D}" sibTransId="{63BAAFEA-BE2E-43D6-B180-53A7F8CABF76}"/>
    <dgm:cxn modelId="{C5218A7C-F399-47DB-BC20-E5FD5FAD8173}" type="presOf" srcId="{014898E0-7551-4D69-9612-6407128F9117}" destId="{4693A139-C667-4F21-9695-9F4920B6333A}" srcOrd="0" destOrd="0" presId="urn:microsoft.com/office/officeart/2005/8/layout/hList1"/>
    <dgm:cxn modelId="{E7256C40-586E-4C73-8C8A-3159192F9CC5}" srcId="{5AA741D9-05C3-4211-85CD-DB4F699D8B36}" destId="{014898E0-7551-4D69-9612-6407128F9117}" srcOrd="0" destOrd="0" parTransId="{085DB5A9-57ED-40F1-977E-8675681E090B}" sibTransId="{2FCCA4CE-23B6-455A-8408-48170BA31F75}"/>
    <dgm:cxn modelId="{C9C9204F-D429-4F34-8460-35F42F75F509}" type="presParOf" srcId="{4A8EAABD-DF9E-4FAE-A506-6248FAB44276}" destId="{2D892F5C-50B6-4244-A87F-56157844AC25}" srcOrd="0" destOrd="0" presId="urn:microsoft.com/office/officeart/2005/8/layout/hList1"/>
    <dgm:cxn modelId="{73901104-A175-484E-93C5-C99D828E964F}" type="presParOf" srcId="{2D892F5C-50B6-4244-A87F-56157844AC25}" destId="{E0F84B58-24D6-4DBC-939E-88BF3CBB8F5C}" srcOrd="0" destOrd="0" presId="urn:microsoft.com/office/officeart/2005/8/layout/hList1"/>
    <dgm:cxn modelId="{21E8842B-9A3F-400F-837A-BCDCA71835FD}" type="presParOf" srcId="{2D892F5C-50B6-4244-A87F-56157844AC25}" destId="{4693A139-C667-4F21-9695-9F4920B6333A}" srcOrd="1" destOrd="0" presId="urn:microsoft.com/office/officeart/2005/8/layout/hList1"/>
    <dgm:cxn modelId="{35816B9E-B18B-4AB8-A916-9DB95D3843D5}" type="presParOf" srcId="{4A8EAABD-DF9E-4FAE-A506-6248FAB44276}" destId="{2C47ED51-8610-497F-AA72-F471682B1D7B}" srcOrd="1" destOrd="0" presId="urn:microsoft.com/office/officeart/2005/8/layout/hList1"/>
    <dgm:cxn modelId="{FF1ABF78-092F-4907-A503-500CC6C4B5AF}" type="presParOf" srcId="{4A8EAABD-DF9E-4FAE-A506-6248FAB44276}" destId="{65BD9264-7CE3-45B7-9ED1-B41E4355D7CD}" srcOrd="2" destOrd="0" presId="urn:microsoft.com/office/officeart/2005/8/layout/hList1"/>
    <dgm:cxn modelId="{F20953A8-89C2-42C2-A51A-E7DEA61E97F1}" type="presParOf" srcId="{65BD9264-7CE3-45B7-9ED1-B41E4355D7CD}" destId="{F7784933-386B-4B20-AB4E-ABD386C42619}" srcOrd="0" destOrd="0" presId="urn:microsoft.com/office/officeart/2005/8/layout/hList1"/>
    <dgm:cxn modelId="{FFB242B9-2345-43D9-9244-51DC900A7795}" type="presParOf" srcId="{65BD9264-7CE3-45B7-9ED1-B41E4355D7CD}" destId="{C0B10BF2-5874-442E-A30B-2D493C4AC1DA}" srcOrd="1" destOrd="0" presId="urn:microsoft.com/office/officeart/2005/8/layout/hList1"/>
    <dgm:cxn modelId="{54B811D6-3FC6-4DF8-8132-78501541EAE2}" type="presParOf" srcId="{4A8EAABD-DF9E-4FAE-A506-6248FAB44276}" destId="{C225C4B0-F226-4AFE-BA51-F5DE79338FE3}" srcOrd="3" destOrd="0" presId="urn:microsoft.com/office/officeart/2005/8/layout/hList1"/>
    <dgm:cxn modelId="{3DB64AA9-AB07-4AFC-B0D9-9335E91D02CA}" type="presParOf" srcId="{4A8EAABD-DF9E-4FAE-A506-6248FAB44276}" destId="{1268EC74-5D3B-45DF-8A3A-FD69087CAFFE}" srcOrd="4" destOrd="0" presId="urn:microsoft.com/office/officeart/2005/8/layout/hList1"/>
    <dgm:cxn modelId="{D5BA5447-5B6B-48F7-BCA7-822FCE87E4EE}" type="presParOf" srcId="{1268EC74-5D3B-45DF-8A3A-FD69087CAFFE}" destId="{7FD286E0-D37D-46EE-898A-5B007A4D7D3C}" srcOrd="0" destOrd="0" presId="urn:microsoft.com/office/officeart/2005/8/layout/hList1"/>
    <dgm:cxn modelId="{AA275D99-D6D0-4F08-B86D-5E82168F5568}" type="presParOf" srcId="{1268EC74-5D3B-45DF-8A3A-FD69087CAFFE}" destId="{22F61FF1-85F1-48F8-A244-71608B243E8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F84B58-24D6-4DBC-939E-88BF3CBB8F5C}">
      <dsp:nvSpPr>
        <dsp:cNvPr id="0" name=""/>
        <dsp:cNvSpPr/>
      </dsp:nvSpPr>
      <dsp:spPr>
        <a:xfrm>
          <a:off x="3174" y="416616"/>
          <a:ext cx="3094818" cy="1237927"/>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mj-lt"/>
          </a:endParaRPr>
        </a:p>
      </dsp:txBody>
      <dsp:txXfrm>
        <a:off x="3174" y="416616"/>
        <a:ext cx="3094818" cy="1237927"/>
      </dsp:txXfrm>
    </dsp:sp>
    <dsp:sp modelId="{4693A139-C667-4F21-9695-9F4920B6333A}">
      <dsp:nvSpPr>
        <dsp:cNvPr id="0" name=""/>
        <dsp:cNvSpPr/>
      </dsp:nvSpPr>
      <dsp:spPr>
        <a:xfrm>
          <a:off x="3174" y="1654544"/>
          <a:ext cx="3094818" cy="2854800"/>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a:latin typeface="+mj-lt"/>
            </a:rPr>
            <a:t>Visual Studio 2015</a:t>
          </a:r>
        </a:p>
        <a:p>
          <a:pPr marL="285750" lvl="1" indent="-285750" algn="l" defTabSz="1244600">
            <a:lnSpc>
              <a:spcPct val="90000"/>
            </a:lnSpc>
            <a:spcBef>
              <a:spcPct val="0"/>
            </a:spcBef>
            <a:spcAft>
              <a:spcPct val="15000"/>
            </a:spcAft>
            <a:buChar char="•"/>
          </a:pPr>
          <a:r>
            <a:rPr lang="en-US" sz="2800" kern="1200" dirty="0">
              <a:latin typeface="+mj-lt"/>
            </a:rPr>
            <a:t>Visual Studio Code</a:t>
          </a:r>
        </a:p>
      </dsp:txBody>
      <dsp:txXfrm>
        <a:off x="3174" y="1654544"/>
        <a:ext cx="3094818" cy="2854800"/>
      </dsp:txXfrm>
    </dsp:sp>
    <dsp:sp modelId="{F7784933-386B-4B20-AB4E-ABD386C42619}">
      <dsp:nvSpPr>
        <dsp:cNvPr id="0" name=""/>
        <dsp:cNvSpPr/>
      </dsp:nvSpPr>
      <dsp:spPr>
        <a:xfrm>
          <a:off x="3531267" y="416616"/>
          <a:ext cx="3094818" cy="1237927"/>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mj-lt"/>
          </a:endParaRPr>
        </a:p>
      </dsp:txBody>
      <dsp:txXfrm>
        <a:off x="3531267" y="416616"/>
        <a:ext cx="3094818" cy="1237927"/>
      </dsp:txXfrm>
    </dsp:sp>
    <dsp:sp modelId="{C0B10BF2-5874-442E-A30B-2D493C4AC1DA}">
      <dsp:nvSpPr>
        <dsp:cNvPr id="0" name=""/>
        <dsp:cNvSpPr/>
      </dsp:nvSpPr>
      <dsp:spPr>
        <a:xfrm>
          <a:off x="3531267" y="1654544"/>
          <a:ext cx="3094818" cy="2854800"/>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a:latin typeface="+mj-lt"/>
            </a:rPr>
            <a:t>Visual Studio Code</a:t>
          </a:r>
        </a:p>
        <a:p>
          <a:pPr marL="285750" lvl="1" indent="-285750" algn="l" defTabSz="1244600">
            <a:lnSpc>
              <a:spcPct val="90000"/>
            </a:lnSpc>
            <a:spcBef>
              <a:spcPct val="0"/>
            </a:spcBef>
            <a:spcAft>
              <a:spcPct val="15000"/>
            </a:spcAft>
            <a:buChar char="•"/>
          </a:pPr>
          <a:r>
            <a:rPr lang="es-AR" sz="2800" kern="1200" noProof="0" dirty="0" err="1">
              <a:latin typeface="+mj-lt"/>
            </a:rPr>
            <a:t>Other</a:t>
          </a:r>
          <a:r>
            <a:rPr lang="en-US" sz="2800" kern="1200" dirty="0">
              <a:latin typeface="+mj-lt"/>
            </a:rPr>
            <a:t> editors: Sublime Text, Atom, etc.</a:t>
          </a:r>
        </a:p>
      </dsp:txBody>
      <dsp:txXfrm>
        <a:off x="3531267" y="1654544"/>
        <a:ext cx="3094818" cy="2854800"/>
      </dsp:txXfrm>
    </dsp:sp>
    <dsp:sp modelId="{7FD286E0-D37D-46EE-898A-5B007A4D7D3C}">
      <dsp:nvSpPr>
        <dsp:cNvPr id="0" name=""/>
        <dsp:cNvSpPr/>
      </dsp:nvSpPr>
      <dsp:spPr>
        <a:xfrm>
          <a:off x="7059361" y="416616"/>
          <a:ext cx="3094818" cy="1237927"/>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mj-lt"/>
          </a:endParaRPr>
        </a:p>
      </dsp:txBody>
      <dsp:txXfrm>
        <a:off x="7059361" y="416616"/>
        <a:ext cx="3094818" cy="1237927"/>
      </dsp:txXfrm>
    </dsp:sp>
    <dsp:sp modelId="{22F61FF1-85F1-48F8-A244-71608B243E8B}">
      <dsp:nvSpPr>
        <dsp:cNvPr id="0" name=""/>
        <dsp:cNvSpPr/>
      </dsp:nvSpPr>
      <dsp:spPr>
        <a:xfrm>
          <a:off x="7059361" y="1654544"/>
          <a:ext cx="3094818" cy="2854800"/>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s-AR" sz="2800" kern="1200" noProof="0" dirty="0">
              <a:latin typeface="+mj-lt"/>
            </a:rPr>
            <a:t>Visual Studio Code</a:t>
          </a:r>
        </a:p>
        <a:p>
          <a:pPr marL="285750" lvl="1" indent="-285750" algn="l" defTabSz="1244600">
            <a:lnSpc>
              <a:spcPct val="90000"/>
            </a:lnSpc>
            <a:spcBef>
              <a:spcPct val="0"/>
            </a:spcBef>
            <a:spcAft>
              <a:spcPct val="15000"/>
            </a:spcAft>
            <a:buChar char="•"/>
          </a:pPr>
          <a:r>
            <a:rPr lang="es-AR" sz="2800" kern="1200" noProof="0" dirty="0" err="1">
              <a:latin typeface="+mj-lt"/>
            </a:rPr>
            <a:t>Other</a:t>
          </a:r>
          <a:r>
            <a:rPr lang="es-AR" sz="2800" kern="1200" noProof="0" dirty="0">
              <a:latin typeface="+mj-lt"/>
            </a:rPr>
            <a:t> </a:t>
          </a:r>
          <a:r>
            <a:rPr lang="en-US" sz="2800" kern="1200" dirty="0">
              <a:latin typeface="+mj-lt"/>
            </a:rPr>
            <a:t>editors</a:t>
          </a:r>
          <a:r>
            <a:rPr lang="es-AR" sz="2800" kern="1200" noProof="0" dirty="0">
              <a:latin typeface="+mj-lt"/>
            </a:rPr>
            <a:t>: Vi, Emacs, Atom, etc.</a:t>
          </a:r>
        </a:p>
      </dsp:txBody>
      <dsp:txXfrm>
        <a:off x="7059361" y="1654544"/>
        <a:ext cx="3094818" cy="285480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11/30/2016</a:t>
            </a:fld>
            <a:endParaRPr lang="en-US"/>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11/30/2016</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Tree>
    <p:extLst>
      <p:ext uri="{BB962C8B-B14F-4D97-AF65-F5344CB8AC3E}">
        <p14:creationId xmlns:p14="http://schemas.microsoft.com/office/powerpoint/2010/main" val="3128258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DCB1ED5-F2D2-4179-99A3-848D5A07F314}" type="datetime1">
              <a:rPr lang="en-US" smtClean="0"/>
              <a:t>11/30/2016</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10</a:t>
            </a:fld>
            <a:endParaRPr lang="en-US" dirty="0"/>
          </a:p>
        </p:txBody>
      </p:sp>
    </p:spTree>
    <p:extLst>
      <p:ext uri="{BB962C8B-B14F-4D97-AF65-F5344CB8AC3E}">
        <p14:creationId xmlns:p14="http://schemas.microsoft.com/office/powerpoint/2010/main" val="2812517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.NET Execution Environment (DNX) is a software development kit (SDK) and runtime environment that has everything you need to build and run .NET applications for Windows, Mac and Linux. It provides a host process, CLR hosting logic and managed entry point discovery. DNX was built for running cross-platform ASP.NET Web applications, but it can run other types of .NET applications, too, such as cross-platform console apps</a:t>
            </a:r>
            <a:endParaRPr lang="es-AR"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7D0B03-2B96-44BF-8EB4-FB3E0C96AF75}" type="datetime1">
              <a:rPr lang="en-US" smtClean="0"/>
              <a:t>11/30/2016</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11</a:t>
            </a:fld>
            <a:endParaRPr lang="en-US" dirty="0"/>
          </a:p>
        </p:txBody>
      </p:sp>
    </p:spTree>
    <p:extLst>
      <p:ext uri="{BB962C8B-B14F-4D97-AF65-F5344CB8AC3E}">
        <p14:creationId xmlns:p14="http://schemas.microsoft.com/office/powerpoint/2010/main" val="424441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
        <p:nvSpPr>
          <p:cNvPr id="10" name="Date Placeholder 9"/>
          <p:cNvSpPr>
            <a:spLocks noGrp="1"/>
          </p:cNvSpPr>
          <p:nvPr>
            <p:ph type="dt" idx="13"/>
          </p:nvPr>
        </p:nvSpPr>
        <p:spPr/>
        <p:txBody>
          <a:bodyPr/>
          <a:lstStyle/>
          <a:p>
            <a:fld id="{6108602D-D426-4C00-B215-BFA18C076426}" type="datetime8">
              <a:rPr lang="en-US" smtClean="0">
                <a:solidFill>
                  <a:prstClr val="black"/>
                </a:solidFill>
              </a:rPr>
              <a:pPr/>
              <a:t>11/30/2016 17:00</a:t>
            </a:fld>
            <a:endParaRPr lang="en-US" dirty="0">
              <a:solidFill>
                <a:prstClr val="black"/>
              </a:solidFill>
            </a:endParaRPr>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2399927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
        <p:nvSpPr>
          <p:cNvPr id="10" name="Date Placeholder 9"/>
          <p:cNvSpPr>
            <a:spLocks noGrp="1"/>
          </p:cNvSpPr>
          <p:nvPr>
            <p:ph type="dt" idx="13"/>
          </p:nvPr>
        </p:nvSpPr>
        <p:spPr/>
        <p:txBody>
          <a:bodyPr/>
          <a:lstStyle/>
          <a:p>
            <a:fld id="{6108602D-D426-4C00-B215-BFA18C076426}" type="datetime8">
              <a:rPr lang="en-US" smtClean="0">
                <a:solidFill>
                  <a:prstClr val="black"/>
                </a:solidFill>
              </a:rPr>
              <a:pPr/>
              <a:t>11/30/2016 16:26</a:t>
            </a:fld>
            <a:endParaRPr lang="en-US" dirty="0">
              <a:solidFill>
                <a:prstClr val="black"/>
              </a:solidFill>
            </a:endParaRPr>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1232382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 Visual Basic and F# are all supported on .NET Core and can be used to create cross-platform apps that run anywhere. In addition, C# is supported in other cross-platform editors like Visual Studio Code via </a:t>
            </a:r>
            <a:r>
              <a:rPr lang="en-US" sz="1200" kern="1200" dirty="0" err="1">
                <a:solidFill>
                  <a:schemeClr val="tx1"/>
                </a:solidFill>
                <a:effectLst/>
                <a:latin typeface="+mn-lt"/>
                <a:ea typeface="+mn-ea"/>
                <a:cs typeface="+mn-cs"/>
              </a:rPr>
              <a:t>OmniSharp</a:t>
            </a:r>
            <a:r>
              <a:rPr lang="en-US" sz="1200" kern="1200" dirty="0">
                <a:solidFill>
                  <a:schemeClr val="tx1"/>
                </a:solidFill>
                <a:effectLst/>
                <a:latin typeface="+mn-lt"/>
                <a:ea typeface="+mn-ea"/>
                <a:cs typeface="+mn-cs"/>
              </a:rPr>
              <a:t>. Currently there are project templates provided C# in Visual Studio and Visual Basic templates will be added as the tooling reaches RTM (with Visual Studio NEXT). </a:t>
            </a:r>
          </a:p>
          <a:p>
            <a:endParaRPr lang="en-US" dirty="0"/>
          </a:p>
        </p:txBody>
      </p:sp>
      <p:sp>
        <p:nvSpPr>
          <p:cNvPr id="4" name="Header Placeholder 3"/>
          <p:cNvSpPr>
            <a:spLocks noGrp="1"/>
          </p:cNvSpPr>
          <p:nvPr>
            <p:ph type="hdr" sz="quarter" idx="10"/>
          </p:nvPr>
        </p:nvSpPr>
        <p:spPr/>
        <p:txBody>
          <a:bodyPr/>
          <a:lstStyle/>
          <a:p>
            <a:r>
              <a:rPr lang="en-US" dirty="0" err="1"/>
              <a:t>dotnetConf</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11/30/2016 16:26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8319034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11/30/2016 16:56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1047468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B73FC11-0A8E-46E6-99B5-FEEF3BC64EDA}" type="datetime1">
              <a:rPr lang="en-US" smtClean="0"/>
              <a:t>11/30/2016</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16</a:t>
            </a:fld>
            <a:endParaRPr lang="en-US" dirty="0"/>
          </a:p>
        </p:txBody>
      </p:sp>
    </p:spTree>
    <p:extLst>
      <p:ext uri="{BB962C8B-B14F-4D97-AF65-F5344CB8AC3E}">
        <p14:creationId xmlns:p14="http://schemas.microsoft.com/office/powerpoint/2010/main" val="9801493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391309-B5C6-4642-BA4C-1F106F0087CC}" type="datetime1">
              <a:rPr lang="en-US" smtClean="0"/>
              <a:t>11/30/2016</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18</a:t>
            </a:fld>
            <a:endParaRPr lang="en-US" dirty="0"/>
          </a:p>
        </p:txBody>
      </p:sp>
    </p:spTree>
    <p:extLst>
      <p:ext uri="{BB962C8B-B14F-4D97-AF65-F5344CB8AC3E}">
        <p14:creationId xmlns:p14="http://schemas.microsoft.com/office/powerpoint/2010/main" val="41133851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11/30/2016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7510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5" y="2093976"/>
            <a:ext cx="6153911" cy="6604000"/>
          </a:xfrm>
        </p:spPr>
        <p:txBody>
          <a:bodyPr>
            <a:noAutofit/>
          </a:bodyPr>
          <a:lstStyle/>
          <a:p>
            <a:pPr>
              <a:lnSpc>
                <a:spcPct val="115000"/>
              </a:lnSpc>
              <a:spcAft>
                <a:spcPts val="1000"/>
              </a:spcAft>
            </a:pPr>
            <a:endParaRPr lang="en-US" sz="1000" dirty="0">
              <a:latin typeface="Arial"/>
              <a:ea typeface="Calibri"/>
              <a:cs typeface="Times New Roman"/>
            </a:endParaRPr>
          </a:p>
        </p:txBody>
      </p:sp>
      <p:sp>
        <p:nvSpPr>
          <p:cNvPr id="4" name="Slide Number Placeholder 3"/>
          <p:cNvSpPr>
            <a:spLocks noGrp="1"/>
          </p:cNvSpPr>
          <p:nvPr>
            <p:ph type="sldNum" sz="quarter" idx="10"/>
          </p:nvPr>
        </p:nvSpPr>
        <p:spPr/>
        <p:txBody>
          <a:bodyPr/>
          <a:lstStyle/>
          <a:p>
            <a:fld id="{B07A3AA4-E735-44C5-88C1-6B0F6288FC71}" type="slidenum">
              <a:rPr lang="en-US" smtClean="0"/>
              <a:pPr/>
              <a:t>22</a:t>
            </a:fld>
            <a:endParaRPr lang="en-US"/>
          </a:p>
        </p:txBody>
      </p:sp>
      <p:sp>
        <p:nvSpPr>
          <p:cNvPr id="5" name="Rectangle 4"/>
          <p:cNvSpPr/>
          <p:nvPr/>
        </p:nvSpPr>
        <p:spPr>
          <a:xfrm>
            <a:off x="0" y="0"/>
            <a:ext cx="3038475" cy="222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20486A</a:t>
            </a:r>
          </a:p>
        </p:txBody>
      </p:sp>
      <p:sp>
        <p:nvSpPr>
          <p:cNvPr id="6" name="Rectangle 5"/>
          <p:cNvSpPr/>
          <p:nvPr/>
        </p:nvSpPr>
        <p:spPr>
          <a:xfrm>
            <a:off x="0" y="238125"/>
            <a:ext cx="3038475" cy="3476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01: Exploring ASP.NET MVC 4</a:t>
            </a:r>
          </a:p>
        </p:txBody>
      </p:sp>
    </p:spTree>
    <p:extLst>
      <p:ext uri="{BB962C8B-B14F-4D97-AF65-F5344CB8AC3E}">
        <p14:creationId xmlns:p14="http://schemas.microsoft.com/office/powerpoint/2010/main" val="530024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31518">
              <a:buFont typeface="Arial" panose="020B0604020202020204" pitchFamily="34" charset="0"/>
              <a:buChar char="•"/>
            </a:pPr>
            <a:r>
              <a:rPr lang="en-US" b="1" kern="0" baseline="0" dirty="0">
                <a:solidFill>
                  <a:srgbClr val="000000"/>
                </a:solidFill>
                <a:latin typeface="Segoe UI"/>
              </a:rPr>
              <a:t>No better time to be a .NET developer </a:t>
            </a:r>
            <a:r>
              <a:rPr lang="en-US" kern="0" baseline="0" dirty="0">
                <a:solidFill>
                  <a:srgbClr val="000000"/>
                </a:solidFill>
                <a:latin typeface="Segoe UI"/>
              </a:rPr>
              <a:t>– you have more scenarios at your finger tips than ever, using the technology you love and make you productive. You can literally build any app for any device for any platform with .NET.</a:t>
            </a:r>
          </a:p>
          <a:p>
            <a:pPr marL="0" lvl="0" indent="0">
              <a:buFont typeface="Arial" panose="020B0604020202020204" pitchFamily="34" charset="0"/>
              <a:buNone/>
            </a:pPr>
            <a:endParaRPr lang="en-US" dirty="0"/>
          </a:p>
          <a:p>
            <a:pPr marL="171450" indent="-171450" defTabSz="931518">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11/30/2016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53111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D95AEB8-CEAF-42E1-88AE-9566B899EFF9}" type="datetime1">
              <a:rPr lang="en-US" smtClean="0"/>
              <a:t>11/30/2016</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23</a:t>
            </a:fld>
            <a:endParaRPr lang="en-US" dirty="0"/>
          </a:p>
        </p:txBody>
      </p:sp>
    </p:spTree>
    <p:extLst>
      <p:ext uri="{BB962C8B-B14F-4D97-AF65-F5344CB8AC3E}">
        <p14:creationId xmlns:p14="http://schemas.microsoft.com/office/powerpoint/2010/main" val="29011379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UI Light" pitchFamily="34" charset="0"/>
                <a:ea typeface="+mn-ea"/>
                <a:cs typeface="+mn-cs"/>
              </a:rPr>
              <a:t>Description (“what is the .NET Foundation”)</a:t>
            </a:r>
            <a:endParaRPr lang="en-US" sz="12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1200" kern="1200" dirty="0">
                <a:solidFill>
                  <a:schemeClr val="tx1"/>
                </a:solidFill>
                <a:effectLst/>
                <a:latin typeface="Segoe UI Light" pitchFamily="34" charset="0"/>
                <a:ea typeface="+mn-ea"/>
                <a:cs typeface="+mn-cs"/>
              </a:rPr>
              <a:t>The .NET Foundation is an independent organization created to foster open development and collaboration around the growing collection of open source technologies for.NET. It will serve as a forum for commercial and community developers alike with a set of practices and processes that strengthen the future of the .NET ecosystem. </a:t>
            </a:r>
          </a:p>
          <a:p>
            <a:endParaRPr lang="en-US" sz="1200" kern="1200" dirty="0">
              <a:solidFill>
                <a:schemeClr val="tx1"/>
              </a:solidFill>
              <a:effectLst/>
              <a:latin typeface="Segoe UI Light" pitchFamily="34" charset="0"/>
              <a:ea typeface="+mn-ea"/>
              <a:cs typeface="+mn-cs"/>
            </a:endParaRPr>
          </a:p>
          <a:p>
            <a:r>
              <a:rPr lang="en-US" sz="1200" b="1" kern="1200" dirty="0">
                <a:solidFill>
                  <a:schemeClr val="tx1"/>
                </a:solidFill>
                <a:effectLst/>
                <a:latin typeface="Segoe UI Light" pitchFamily="34" charset="0"/>
                <a:ea typeface="+mn-ea"/>
                <a:cs typeface="+mn-cs"/>
              </a:rPr>
              <a:t>Story telling (“why the .NET Foundation”)</a:t>
            </a:r>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In 2012 we announced how some key components of .NET such as ASP.NET MVC or Entity Framework embraced a new development process that was more transparent, open, and community driven. Since then, Microsoft has</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received great feedback from you. Increasing our investments in .NET, while opening the process to the community has allowed .NET to innovate faster</a:t>
            </a:r>
            <a:r>
              <a:rPr lang="en-US" sz="1200" kern="1200" baseline="0" dirty="0">
                <a:solidFill>
                  <a:schemeClr val="tx1"/>
                </a:solidFill>
                <a:effectLst/>
                <a:latin typeface="Segoe UI Light" pitchFamily="34" charset="0"/>
                <a:ea typeface="+mn-ea"/>
                <a:cs typeface="+mn-cs"/>
              </a:rPr>
              <a:t> with feedback and contributions</a:t>
            </a:r>
            <a:r>
              <a:rPr lang="en-US" sz="1200" kern="1200" dirty="0">
                <a:solidFill>
                  <a:schemeClr val="tx1"/>
                </a:solidFill>
                <a:effectLst/>
                <a:latin typeface="Segoe UI Light" pitchFamily="34" charset="0"/>
                <a:ea typeface="+mn-ea"/>
                <a:cs typeface="+mn-cs"/>
              </a:rPr>
              <a:t>. With the .NET Foundation we want to extend this new development model to be the norm for .NET and not the exception. We want to make sure that .NET projects (both from Microsoft and from other companies and individual contributors) have a place that provides the mechanisms to promote the openness, community participation</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and rapid innovation to build the next generation of the .NET ecosystem.</a:t>
            </a:r>
          </a:p>
          <a:p>
            <a:endParaRPr lang="en-US" sz="1200" kern="1200" dirty="0">
              <a:solidFill>
                <a:schemeClr val="tx1"/>
              </a:solidFill>
              <a:effectLst/>
              <a:latin typeface="Segoe UI Light" pitchFamily="34" charset="0"/>
              <a:ea typeface="+mn-ea"/>
              <a:cs typeface="+mn-cs"/>
            </a:endParaRPr>
          </a:p>
          <a:p>
            <a:endParaRPr lang="en-US" sz="1200" b="1" kern="1200" dirty="0">
              <a:solidFill>
                <a:schemeClr val="tx1"/>
              </a:solidFill>
              <a:effectLst/>
              <a:latin typeface="Segoe UI Light" pitchFamily="34" charset="0"/>
              <a:ea typeface="+mn-ea"/>
              <a:cs typeface="+mn-cs"/>
            </a:endParaRPr>
          </a:p>
          <a:p>
            <a:r>
              <a:rPr lang="en-US" sz="1200" b="1" kern="1200" dirty="0">
                <a:solidFill>
                  <a:schemeClr val="tx1"/>
                </a:solidFill>
                <a:effectLst/>
                <a:latin typeface="Segoe UI Light" pitchFamily="34" charset="0"/>
                <a:ea typeface="+mn-ea"/>
                <a:cs typeface="+mn-cs"/>
              </a:rPr>
              <a:t>Messaging pillars (“what are the top three things I need to know about the .NET Foundation”)</a:t>
            </a:r>
            <a:endParaRPr lang="en-US" sz="12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It opens the development process for .NET: </a:t>
            </a:r>
            <a:r>
              <a:rPr lang="en-US" sz="1200" kern="1200" dirty="0">
                <a:solidFill>
                  <a:schemeClr val="tx1"/>
                </a:solidFill>
                <a:effectLst/>
                <a:latin typeface="Segoe UI Light" pitchFamily="34" charset="0"/>
                <a:ea typeface="+mn-ea"/>
                <a:cs typeface="+mn-cs"/>
              </a:rPr>
              <a:t>The .NET Foundation brings into one common umbrella existing and new relevant open source projects for the .NET platform, such as ASP.NET, Entity Framework and the recently added .NET Compiler Platform (“Roslyn”). The .NET Foundation will provide the frame for making this the norm moving forward, so more and more components and libraries of .NET are using an</a:t>
            </a:r>
            <a:r>
              <a:rPr lang="en-US" sz="1200" kern="1200" baseline="0" dirty="0">
                <a:solidFill>
                  <a:schemeClr val="tx1"/>
                </a:solidFill>
                <a:effectLst/>
                <a:latin typeface="Segoe UI Light" pitchFamily="34" charset="0"/>
                <a:ea typeface="+mn-ea"/>
                <a:cs typeface="+mn-cs"/>
              </a:rPr>
              <a:t> open process that is transparent and welcomes your participation.</a:t>
            </a:r>
            <a:endParaRPr lang="en-US" sz="1200" kern="1200" dirty="0">
              <a:solidFill>
                <a:schemeClr val="tx1"/>
              </a:solidFill>
              <a:effectLst/>
              <a:latin typeface="Segoe UI Light"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Segoe UI Light" pitchFamily="34" charset="0"/>
                <a:ea typeface="+mn-ea"/>
                <a:cs typeface="+mn-cs"/>
              </a:rPr>
              <a:t>It encourages customers, partners and the broader community to participate: </a:t>
            </a:r>
            <a:r>
              <a:rPr lang="en-US" sz="1200" kern="1200" dirty="0">
                <a:solidFill>
                  <a:schemeClr val="tx1"/>
                </a:solidFill>
                <a:effectLst/>
                <a:latin typeface="Segoe UI Light" pitchFamily="34" charset="0"/>
                <a:ea typeface="+mn-ea"/>
                <a:cs typeface="+mn-cs"/>
              </a:rPr>
              <a:t>The .NET Foundation will foster the involvement and direct code contributions from the community, both through its board members, advisory council, technical</a:t>
            </a:r>
            <a:r>
              <a:rPr lang="en-US" sz="1200" kern="1200" baseline="0" dirty="0">
                <a:solidFill>
                  <a:schemeClr val="tx1"/>
                </a:solidFill>
                <a:effectLst/>
                <a:latin typeface="Segoe UI Light" pitchFamily="34" charset="0"/>
                <a:ea typeface="+mn-ea"/>
                <a:cs typeface="+mn-cs"/>
              </a:rPr>
              <a:t> steering group,</a:t>
            </a:r>
            <a:r>
              <a:rPr lang="en-US" sz="1200" kern="1200" dirty="0">
                <a:solidFill>
                  <a:schemeClr val="tx1"/>
                </a:solidFill>
                <a:effectLst/>
                <a:latin typeface="Segoe UI Light" pitchFamily="34" charset="0"/>
                <a:ea typeface="+mn-ea"/>
                <a:cs typeface="+mn-cs"/>
              </a:rPr>
              <a:t> as well as directly from individual developers, through an open and transparent governance model that strengthens the future </a:t>
            </a:r>
            <a:r>
              <a:rPr lang="en-US" sz="1200" kern="1200" baseline="0" dirty="0">
                <a:solidFill>
                  <a:schemeClr val="tx1"/>
                </a:solidFill>
                <a:effectLst/>
                <a:latin typeface="Segoe UI Light" pitchFamily="34" charset="0"/>
                <a:ea typeface="+mn-ea"/>
                <a:cs typeface="+mn-cs"/>
              </a:rPr>
              <a:t>of .NET.</a:t>
            </a:r>
            <a:endParaRPr lang="en-US" sz="12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It promotes innovation by a vibrant partner ecosystem and open source community: </a:t>
            </a:r>
            <a:r>
              <a:rPr lang="en-US" sz="1200" kern="1200" dirty="0">
                <a:solidFill>
                  <a:schemeClr val="tx1"/>
                </a:solidFill>
                <a:effectLst/>
                <a:latin typeface="Segoe UI Light" pitchFamily="34" charset="0"/>
                <a:ea typeface="+mn-ea"/>
                <a:cs typeface="+mn-cs"/>
              </a:rPr>
              <a:t>The .NET Foundation will promote commercial partners and open source developers to build solutions that leverage the platform openness to provide additional innovation to .NET developers. This includes extending .NET to other platforms, extending Visual Studio to create new experiences, providing additional tools or extending the framework and libraries with new capabilities.</a:t>
            </a:r>
          </a:p>
          <a:p>
            <a:pPr marL="171450" lvl="0" indent="-171450">
              <a:buFont typeface="Arial" panose="020B0604020202020204" pitchFamily="34" charset="0"/>
              <a:buChar char="•"/>
            </a:pPr>
            <a:endParaRPr lang="en-US" sz="1200"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200" b="1" kern="1200" dirty="0">
                <a:solidFill>
                  <a:schemeClr val="tx1"/>
                </a:solidFill>
                <a:effectLst/>
                <a:latin typeface="Segoe UI Light" pitchFamily="34" charset="0"/>
                <a:ea typeface="+mn-ea"/>
                <a:cs typeface="+mn-cs"/>
              </a:rPr>
              <a:t>Call</a:t>
            </a:r>
            <a:r>
              <a:rPr lang="en-US" sz="1200" b="1" kern="1200" baseline="0" dirty="0">
                <a:solidFill>
                  <a:schemeClr val="tx1"/>
                </a:solidFill>
                <a:effectLst/>
                <a:latin typeface="Segoe UI Light" pitchFamily="34" charset="0"/>
                <a:ea typeface="+mn-ea"/>
                <a:cs typeface="+mn-cs"/>
              </a:rPr>
              <a:t> to action: Join the conversation</a:t>
            </a:r>
          </a:p>
          <a:p>
            <a:pPr marL="0" lvl="0" indent="0">
              <a:buFont typeface="Arial" panose="020B0604020202020204" pitchFamily="34" charset="0"/>
              <a:buNone/>
            </a:pPr>
            <a:r>
              <a:rPr lang="en-US" sz="1200" kern="1200" dirty="0">
                <a:solidFill>
                  <a:schemeClr val="tx1"/>
                </a:solidFill>
                <a:effectLst/>
                <a:latin typeface="Segoe UI Light" pitchFamily="34" charset="0"/>
                <a:ea typeface="+mn-ea"/>
                <a:cs typeface="+mn-cs"/>
              </a:rPr>
              <a:t>We are just taking the first steps in the creation</a:t>
            </a:r>
            <a:r>
              <a:rPr lang="en-US" sz="1200" kern="1200" baseline="0" dirty="0">
                <a:solidFill>
                  <a:schemeClr val="tx1"/>
                </a:solidFill>
                <a:effectLst/>
                <a:latin typeface="Segoe UI Light" pitchFamily="34" charset="0"/>
                <a:ea typeface="+mn-ea"/>
                <a:cs typeface="+mn-cs"/>
              </a:rPr>
              <a:t> of the .NET Foundation because we want your feedback and participation from the very beginning. We are starting with a core set of participants including representatives for the .NET open source community, partners and enterprises such as Miguel de Icaza and Salesforce for example, who will collaborate to define the frame of the .NET Foundation. You can actually be part of that process too by providing feedback at dotnetfoundation.org. </a:t>
            </a:r>
          </a:p>
          <a:p>
            <a:pPr marL="0" lvl="0" indent="0">
              <a:buFont typeface="Arial" panose="020B0604020202020204" pitchFamily="34" charset="0"/>
              <a:buNone/>
            </a:pPr>
            <a:endParaRPr lang="en-US" sz="1200" kern="1200" baseline="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1200" kern="1200" dirty="0">
              <a:solidFill>
                <a:schemeClr val="tx1"/>
              </a:solidFill>
              <a:effectLst/>
              <a:latin typeface="Segoe UI Light" pitchFamily="34" charset="0"/>
              <a:ea typeface="+mn-ea"/>
              <a:cs typeface="+mn-cs"/>
            </a:endParaRP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63594D-14EC-442B-AE1C-93CD4FE026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94791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11/30/2016 16:26</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25</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327578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11/30/2016 16:26</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26</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18053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pPr defTabSz="931518"/>
            <a:endParaRPr lang="en-US" kern="0" dirty="0">
              <a:solidFill>
                <a:srgbClr val="000000"/>
              </a:solidFill>
              <a:latin typeface="Segoe UI"/>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6C57BE-ADFB-4D6B-8A59-F41CC65A0C6D}" type="datetime1">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11/30/2016</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58167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AE5E2A6B-0B5B-49C9-882F-CC69DD60C453}"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11/30/2016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51501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Focus on the great additions to the .NET Framework, enabling developers to target the latest applications in the cloud and devices. Explain</a:t>
            </a:r>
            <a:r>
              <a:rPr lang="en-US" sz="1200" baseline="0"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 the distribution mechanism of each. .NET Framework is distributed and available on Windows whereas .NET Core &amp; Xamarin are distributed with </a:t>
            </a:r>
            <a:r>
              <a:rPr lang="en-US" sz="1200" baseline="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the app. </a:t>
            </a:r>
            <a:endParaRPr lang="en-US" sz="1200" dirty="0">
              <a:latin typeface="Segoe UI Semilight" panose="020B0402040204020203" pitchFamily="34" charset="0"/>
              <a:cs typeface="Segoe UI Semilight" panose="020B04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FFFF"/>
              </a:solidFill>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988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Even if we are reusing a lot across components (especially with the open sourcing last year), the reality is that each platform has its own implementation of the base libraries.</a:t>
            </a:r>
            <a:endParaRPr lang="en-US" dirty="0">
              <a:latin typeface="Segoe UI Semilight" panose="020B0402040204020203" pitchFamily="34" charset="0"/>
              <a:cs typeface="Segoe UI Semilight" panose="020B0402040204020203" pitchFamily="34" charset="0"/>
            </a:endParaRPr>
          </a:p>
          <a:p>
            <a:endParaRPr lang="en-US" dirty="0"/>
          </a:p>
          <a:p>
            <a:r>
              <a:rPr lang="en-US" dirty="0"/>
              <a:t>Note: .NET</a:t>
            </a:r>
            <a:r>
              <a:rPr lang="en-US" baseline="0" dirty="0"/>
              <a:t> Framework BCL and Mono BCL are the same APIs, different implementation. .NET Core “Core Library” is a similar set of APIs, but different.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68081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141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Please welcome the .NET Standard Library [explain details]</a:t>
            </a:r>
          </a:p>
          <a:p>
            <a:pPr>
              <a:defRPr/>
            </a:pPr>
            <a:endParaRPr lang="en-US" dirty="0">
              <a:solidFill>
                <a:srgbClr val="1F497D"/>
              </a:solidFill>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 move into the future we want to make it much easier for .NET developers to write their code once and be able to execute across .NET implementations, whether that’s .NET Framework, .NET Core, or Mono/Xamarin. To this end, we will continue to evolve and expand the </a:t>
            </a:r>
            <a:r>
              <a:rPr lang="en-US" sz="1200" i="1" kern="1200" dirty="0">
                <a:solidFill>
                  <a:schemeClr val="tx1"/>
                </a:solidFill>
                <a:effectLst/>
                <a:latin typeface="+mn-lt"/>
                <a:ea typeface="+mn-ea"/>
                <a:cs typeface="+mn-cs"/>
              </a:rPr>
              <a:t>.NET Standard </a:t>
            </a:r>
            <a:r>
              <a:rPr lang="en-US" sz="1200" kern="1200" dirty="0">
                <a:solidFill>
                  <a:schemeClr val="tx1"/>
                </a:solidFill>
                <a:effectLst/>
                <a:latin typeface="+mn-lt"/>
                <a:ea typeface="+mn-ea"/>
                <a:cs typeface="+mn-cs"/>
              </a:rPr>
              <a:t>into a set of APIs that are shared broadly across frameworks and application models. This will provide our ecosystem with much more explosive growth with libraries that can shared much more easily. </a:t>
            </a:r>
          </a:p>
          <a:p>
            <a:pPr>
              <a:defRPr/>
            </a:pPr>
            <a:endParaRPr lang="en-US" dirty="0">
              <a:latin typeface="Segoe UI Semilight" panose="020B0402040204020203" pitchFamily="34" charset="0"/>
              <a:cs typeface="Segoe UI Semilight" panose="020B04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4398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Reusing code is dramatically better with the .NET Standard Library. It includes reference implementations, just like the PCL but it also can be extended with full implementations shared across all platforms.</a:t>
            </a:r>
            <a:endParaRPr lang="en-US" dirty="0">
              <a:latin typeface="Segoe UI Semilight" panose="020B0402040204020203" pitchFamily="34"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7563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g"/><Relationship Id="rId1" Type="http://schemas.openxmlformats.org/officeDocument/2006/relationships/slideMaster" Target="../slideMasters/slideMaster7.xml"/><Relationship Id="rId4"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92642"/>
            <a:ext cx="10237787" cy="914096"/>
          </a:xfrm>
        </p:spPr>
        <p:txBody>
          <a:bodyPr anchor="b" anchorCtr="0"/>
          <a:lstStyle>
            <a:lvl1pPr>
              <a:defRPr sz="6600" spc="-150" baseline="0">
                <a:solidFill>
                  <a:schemeClr val="tx1">
                    <a:alpha val="99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solidFill>
                  <a:schemeClr val="tx2">
                    <a:lumMod val="40000"/>
                    <a:lumOff val="60000"/>
                    <a:alpha val="99000"/>
                  </a:schemeClr>
                </a:solidFill>
                <a:latin typeface="+mj-lt"/>
              </a:defRPr>
            </a:lvl1pPr>
          </a:lstStyle>
          <a:p>
            <a:pPr lvl="0"/>
            <a:r>
              <a:rPr lang="en-US" dirty="0"/>
              <a:t>Speaker Title</a:t>
            </a:r>
          </a:p>
        </p:txBody>
      </p:sp>
      <p:sp>
        <p:nvSpPr>
          <p:cNvPr id="452" name="Rectangle 451"/>
          <p:cNvSpPr/>
          <p:nvPr userDrawn="1"/>
        </p:nvSpPr>
        <p:spPr bwMode="auto">
          <a:xfrm>
            <a:off x="9847978" y="-160540"/>
            <a:ext cx="1828800" cy="1828800"/>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Rectangle 452"/>
          <p:cNvSpPr/>
          <p:nvPr userDrawn="1"/>
        </p:nvSpPr>
        <p:spPr bwMode="auto">
          <a:xfrm>
            <a:off x="9262520" y="1298576"/>
            <a:ext cx="1170916" cy="117091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userDrawn="1"/>
        </p:nvSpPr>
        <p:spPr bwMode="auto">
          <a:xfrm>
            <a:off x="9262520" y="-160540"/>
            <a:ext cx="875010" cy="875010"/>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userDrawn="1"/>
        </p:nvSpPr>
        <p:spPr bwMode="auto">
          <a:xfrm>
            <a:off x="8219107" y="1423060"/>
            <a:ext cx="665432" cy="665432"/>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userDrawn="1"/>
        </p:nvSpPr>
        <p:spPr bwMode="auto">
          <a:xfrm>
            <a:off x="9262520" y="5753556"/>
            <a:ext cx="1170916" cy="117091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userDrawn="1"/>
        </p:nvSpPr>
        <p:spPr bwMode="auto">
          <a:xfrm>
            <a:off x="10527822" y="5081417"/>
            <a:ext cx="773912" cy="773912"/>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userDrawn="1"/>
        </p:nvSpPr>
        <p:spPr bwMode="auto">
          <a:xfrm>
            <a:off x="11216481" y="5610291"/>
            <a:ext cx="316712" cy="316712"/>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userDrawn="1"/>
        </p:nvSpPr>
        <p:spPr bwMode="auto">
          <a:xfrm>
            <a:off x="10622883" y="6339014"/>
            <a:ext cx="2361286" cy="2361286"/>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userDrawn="1"/>
        </p:nvSpPr>
        <p:spPr bwMode="auto">
          <a:xfrm>
            <a:off x="681947" y="442110"/>
            <a:ext cx="1255574" cy="1255574"/>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userDrawn="1"/>
        </p:nvSpPr>
        <p:spPr bwMode="auto">
          <a:xfrm>
            <a:off x="1866442" y="-160540"/>
            <a:ext cx="513190" cy="513190"/>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userDrawn="1"/>
        </p:nvSpPr>
        <p:spPr bwMode="auto">
          <a:xfrm>
            <a:off x="11749866" y="1234418"/>
            <a:ext cx="244474" cy="244474"/>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userDrawn="1"/>
        </p:nvSpPr>
        <p:spPr bwMode="auto">
          <a:xfrm>
            <a:off x="5824555" y="1918422"/>
            <a:ext cx="875010" cy="875010"/>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userDrawn="1"/>
        </p:nvSpPr>
        <p:spPr bwMode="auto">
          <a:xfrm>
            <a:off x="4973451" y="5410281"/>
            <a:ext cx="603404" cy="603404"/>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Rectangle 464"/>
          <p:cNvSpPr/>
          <p:nvPr userDrawn="1"/>
        </p:nvSpPr>
        <p:spPr bwMode="auto">
          <a:xfrm>
            <a:off x="5629432" y="4681875"/>
            <a:ext cx="1030108" cy="1030108"/>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45642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Tree>
    <p:extLst>
      <p:ext uri="{BB962C8B-B14F-4D97-AF65-F5344CB8AC3E}">
        <p14:creationId xmlns:p14="http://schemas.microsoft.com/office/powerpoint/2010/main" val="99879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667" y="440043"/>
            <a:ext cx="2906279" cy="1257969"/>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274853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169" y="2084172"/>
            <a:ext cx="8065722"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065660" cy="1793090"/>
          </a:xfrm>
          <a:noFill/>
        </p:spPr>
        <p:txBody>
          <a:bodyPr lIns="146304" tIns="91440" rIns="146304" bIns="91440" anchor="t" anchorCtr="0"/>
          <a:lstStyle>
            <a:lvl1pPr>
              <a:defRPr sz="5880"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3878574"/>
            <a:ext cx="8065661" cy="1792326"/>
          </a:xfrm>
          <a:noFill/>
        </p:spPr>
        <p:txBody>
          <a:bodyPr lIns="146304" tIns="109728" rIns="146304" bIns="109728">
            <a:noAutofit/>
          </a:bodyPr>
          <a:lstStyle>
            <a:lvl1pPr marL="0" indent="0">
              <a:spcBef>
                <a:spcPts val="0"/>
              </a:spcBef>
              <a:buNone/>
              <a:defRPr sz="3528"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205" y="6061767"/>
            <a:ext cx="1522008" cy="326167"/>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667" y="440043"/>
            <a:ext cx="2906279" cy="1257969"/>
          </a:xfrm>
          <a:prstGeom prst="rect">
            <a:avLst/>
          </a:prstGeom>
        </p:spPr>
      </p:pic>
    </p:spTree>
    <p:extLst>
      <p:ext uri="{BB962C8B-B14F-4D97-AF65-F5344CB8AC3E}">
        <p14:creationId xmlns:p14="http://schemas.microsoft.com/office/powerpoint/2010/main" val="1263218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3086431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3392992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351473848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204613353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49926937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36427507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8378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2"/>
                    </a:gs>
                    <a:gs pos="39000">
                      <a:schemeClr val="tx2"/>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105644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175177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279846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895248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167929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319893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702799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0210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674921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333274723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808140818"/>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21890953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6141323"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6141323"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336722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336722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6141323"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6141323"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336722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336722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7716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05214098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39461840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0466841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532802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305986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972760"/>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875890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3315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671855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633" y="4589464"/>
            <a:ext cx="10512862" cy="516936"/>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11/30/2016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886347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475621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475621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7" name="Text Placeholder 8"/>
          <p:cNvSpPr>
            <a:spLocks noGrp="1"/>
          </p:cNvSpPr>
          <p:nvPr>
            <p:ph type="body" sz="quarter" idx="19"/>
          </p:nvPr>
        </p:nvSpPr>
        <p:spPr>
          <a:xfrm>
            <a:off x="7533397"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8" name="Text Placeholder 8"/>
          <p:cNvSpPr>
            <a:spLocks noGrp="1"/>
          </p:cNvSpPr>
          <p:nvPr>
            <p:ph type="body" sz="quarter" idx="20"/>
          </p:nvPr>
        </p:nvSpPr>
        <p:spPr>
          <a:xfrm>
            <a:off x="7533397"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1982115"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1982115"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954625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marL="0" marR="0" lvl="0" indent="0" algn="ctr" defTabSz="913653"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087" y="6119147"/>
            <a:ext cx="1253051"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774" y="481160"/>
            <a:ext cx="1407711" cy="300619"/>
          </a:xfrm>
          <a:prstGeom prst="rect">
            <a:avLst/>
          </a:prstGeom>
        </p:spPr>
      </p:pic>
      <p:sp>
        <p:nvSpPr>
          <p:cNvPr id="12" name="Freeform 11"/>
          <p:cNvSpPr>
            <a:spLocks noEditPoints="1"/>
          </p:cNvSpPr>
          <p:nvPr userDrawn="1"/>
        </p:nvSpPr>
        <p:spPr bwMode="black">
          <a:xfrm>
            <a:off x="2095004" y="2425051"/>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577098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481160"/>
            <a:ext cx="1421066" cy="300619"/>
          </a:xfrm>
          <a:prstGeom prst="rect">
            <a:avLst/>
          </a:prstGeom>
        </p:spPr>
      </p:pic>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2" name="TextBox 1"/>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1370095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8" name="Freeform 7"/>
          <p:cNvSpPr>
            <a:spLocks noChangeAspect="1" noEditPoints="1"/>
          </p:cNvSpPr>
          <p:nvPr userDrawn="1"/>
        </p:nvSpPr>
        <p:spPr bwMode="black">
          <a:xfrm>
            <a:off x="448095" y="481157"/>
            <a:ext cx="1214334"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04040"/>
              </a:solidFill>
              <a:effectLst/>
              <a:uLnTx/>
              <a:uFillTx/>
              <a:latin typeface="Segoe UI"/>
              <a:ea typeface="+mn-ea"/>
              <a:cs typeface="+mn-cs"/>
            </a:endParaRPr>
          </a:p>
        </p:txBody>
      </p:sp>
      <p:sp>
        <p:nvSpPr>
          <p:cNvPr id="9" name="TextBox 8"/>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3180936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2049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9167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60683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87978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5423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98257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25958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88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06113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061522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3"/>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03793893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1186358"/>
            <a:ext cx="8961914" cy="1158793"/>
          </a:xfrm>
          <a:noFill/>
        </p:spPr>
        <p:txBody>
          <a:bodyPr wrap="square" tIns="91440" bIns="91440" anchor="t" anchorCtr="0">
            <a:spAutoFit/>
          </a:bodyPr>
          <a:lstStyle>
            <a:lvl1pPr>
              <a:defRPr sz="7054"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7"/>
            <a:ext cx="8961913" cy="724246"/>
          </a:xfrm>
          <a:noFill/>
        </p:spPr>
        <p:txBody>
          <a:bodyPr wrap="square" lIns="182880" tIns="146304" rIns="182880" bIns="146304">
            <a:spAutoFit/>
          </a:bodyPr>
          <a:lstStyle>
            <a:lvl1pPr marL="0" indent="0">
              <a:spcBef>
                <a:spcPts val="0"/>
              </a:spcBef>
              <a:buNone/>
              <a:defRPr sz="3135"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66237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186358"/>
            <a:ext cx="8961913"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9742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127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619072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532942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8808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0140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0"/>
            <a:ext cx="12188825"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solidFill>
                <a:schemeClr val="tx1">
                  <a:alpha val="99000"/>
                </a:scheme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a:t>Slide for Developer Code</a:t>
            </a:r>
          </a:p>
        </p:txBody>
      </p:sp>
      <p:sp>
        <p:nvSpPr>
          <p:cNvPr id="5" name="Text Placeholder 4"/>
          <p:cNvSpPr>
            <a:spLocks noGrp="1"/>
          </p:cNvSpPr>
          <p:nvPr>
            <p:ph type="body" sz="quarter" idx="10"/>
          </p:nvPr>
        </p:nvSpPr>
        <p:spPr>
          <a:xfrm>
            <a:off x="518318" y="1447800"/>
            <a:ext cx="11152188" cy="5181600"/>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379159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marL="0" marR="0" lvl="0" indent="0" algn="ctr" defTabSz="91365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69" y="1197324"/>
            <a:ext cx="11650487"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813312"/>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8"/>
            <a:ext cx="11650487" cy="395317"/>
          </a:xfrm>
          <a:prstGeom prst="rect">
            <a:avLst/>
          </a:prstGeom>
          <a:noFill/>
          <a:ln w="12700">
            <a:noFill/>
            <a:miter lim="800000"/>
            <a:headEnd type="none" w="sm" len="sm"/>
            <a:tailEnd type="none" w="sm" len="sm"/>
          </a:ln>
          <a:effectLst/>
        </p:spPr>
        <p:txBody>
          <a:bodyPr vert="horz" wrap="square" lIns="179212" tIns="143370" rIns="179212" bIns="143370" numCol="1" anchor="t" anchorCtr="0" compatLnSpc="1">
            <a:prstTxWarp prst="textNoShape">
              <a:avLst/>
            </a:prstTxWarp>
            <a:spAutoFit/>
          </a:bodyPr>
          <a:lstStyle/>
          <a:p>
            <a:pPr marL="0" marR="0" lvl="0" indent="0" algn="l" defTabSz="91347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774" y="470068"/>
            <a:ext cx="1407711" cy="300619"/>
          </a:xfrm>
          <a:prstGeom prst="rect">
            <a:avLst/>
          </a:prstGeom>
        </p:spPr>
      </p:pic>
    </p:spTree>
    <p:extLst>
      <p:ext uri="{BB962C8B-B14F-4D97-AF65-F5344CB8AC3E}">
        <p14:creationId xmlns:p14="http://schemas.microsoft.com/office/powerpoint/2010/main" val="2533394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76801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endParaRPr lang="en-US" dirty="0"/>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11/30/2016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05730687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11/30/2016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1906922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11/30/2016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8063003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798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59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11/30/2016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7419678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839570" y="2505075"/>
            <a:ext cx="515644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11/30/2016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0555078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11/30/2016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5311731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11/30/2016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432892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385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US" dirty="0"/>
          </a:p>
        </p:txBody>
      </p:sp>
      <p:sp>
        <p:nvSpPr>
          <p:cNvPr id="3" name="Content Placeholder 2"/>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11/30/2016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2222907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1838" y="987426"/>
            <a:ext cx="6170593" cy="4873625"/>
          </a:xfrm>
        </p:spPr>
        <p:txBody>
          <a:bodyPr anchor="t"/>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endParaRPr lang="en-US" dirty="0"/>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11/30/2016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4649069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11/30/2016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8177542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7982" y="365125"/>
            <a:ext cx="773228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11/30/2016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422703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s-ES_tradnl"/>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15186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Blank Color Layout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7278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5535574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971952"/>
            <a:ext cx="11149013" cy="914096"/>
          </a:xfrm>
        </p:spPr>
        <p:txBody>
          <a:bodyPr anchor="ctr" anchorCtr="0"/>
          <a:lstStyle>
            <a:lvl1pPr>
              <a:defRPr sz="6600" spc="-300" baseline="0">
                <a:solidFill>
                  <a:schemeClr val="tx1">
                    <a:alpha val="99000"/>
                  </a:schemeClr>
                </a:solidFill>
              </a:defRPr>
            </a:lvl1pPr>
          </a:lstStyle>
          <a:p>
            <a:r>
              <a:rPr lang="en-US" dirty="0"/>
              <a:t>Click to edit title style</a:t>
            </a:r>
          </a:p>
        </p:txBody>
      </p:sp>
      <p:sp>
        <p:nvSpPr>
          <p:cNvPr id="3" name="Oval 2"/>
          <p:cNvSpPr/>
          <p:nvPr userDrawn="1"/>
        </p:nvSpPr>
        <p:spPr bwMode="auto">
          <a:xfrm>
            <a:off x="10202421" y="-383422"/>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4"/>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2"/>
            <a:ext cx="875010" cy="875010"/>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50" y="1200178"/>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1"/>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7" y="4827762"/>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6"/>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8" y="1115602"/>
            <a:ext cx="1255574" cy="1255574"/>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3" y="512952"/>
            <a:ext cx="513190" cy="513190"/>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09" y="1011536"/>
            <a:ext cx="244474" cy="244474"/>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1" y="1879032"/>
            <a:ext cx="875010" cy="875010"/>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1" y="5410281"/>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474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4817662" y="1091619"/>
            <a:ext cx="7371163" cy="46747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xfrm>
            <a:off x="173419" y="1710047"/>
            <a:ext cx="4521409" cy="2286239"/>
          </a:xfrm>
          <a:noFill/>
        </p:spPr>
        <p:txBody>
          <a:bodyPr wrap="square" lIns="0" tIns="0" rIns="0" bIns="0" rtlCol="0">
            <a:noAutofit/>
          </a:bodyPr>
          <a:lstStyle>
            <a:lvl1pPr>
              <a:defRPr lang="en-US" sz="6600">
                <a:solidFill>
                  <a:schemeClr val="tx1">
                    <a:lumMod val="75000"/>
                    <a:lumOff val="25000"/>
                    <a:alpha val="99000"/>
                  </a:schemeClr>
                </a:solidFill>
                <a:cs typeface="+mn-cs"/>
              </a:defRPr>
            </a:lvl1pPr>
          </a:lstStyle>
          <a:p>
            <a:pPr marL="0" lvl="0"/>
            <a:r>
              <a:rPr lang="en-US" dirty="0"/>
              <a:t>Click to edit Master title style</a:t>
            </a:r>
          </a:p>
        </p:txBody>
      </p:sp>
      <p:sp>
        <p:nvSpPr>
          <p:cNvPr id="10" name="Content Placeholder 9"/>
          <p:cNvSpPr>
            <a:spLocks noGrp="1"/>
          </p:cNvSpPr>
          <p:nvPr>
            <p:ph sz="quarter" idx="10"/>
          </p:nvPr>
        </p:nvSpPr>
        <p:spPr>
          <a:xfrm>
            <a:off x="173038" y="4167738"/>
            <a:ext cx="4521200" cy="332399"/>
          </a:xfrm>
          <a:noFill/>
        </p:spPr>
        <p:txBody>
          <a:bodyPr wrap="square" lIns="0" tIns="0" rIns="0" bIns="0" rtlCol="0">
            <a:spAutoFit/>
          </a:bodyPr>
          <a:lstStyle>
            <a:lvl1pPr marL="0" indent="0" algn="l">
              <a:buNone/>
              <a:defRPr lang="en-US" dirty="0" smtClean="0">
                <a:solidFill>
                  <a:schemeClr val="tx1">
                    <a:alpha val="99000"/>
                  </a:schemeClr>
                </a:solidFill>
              </a:defRPr>
            </a:lvl1pPr>
          </a:lstStyle>
          <a:p>
            <a:pPr marL="0" lvl="0"/>
            <a:r>
              <a:rPr lang="en-US" dirty="0"/>
              <a:t>Click to edit Master text styles</a:t>
            </a:r>
          </a:p>
        </p:txBody>
      </p:sp>
    </p:spTree>
    <p:extLst>
      <p:ext uri="{BB962C8B-B14F-4D97-AF65-F5344CB8AC3E}">
        <p14:creationId xmlns:p14="http://schemas.microsoft.com/office/powerpoint/2010/main" val="362389509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5" name="Text Placeholder 4"/>
          <p:cNvSpPr>
            <a:spLocks noGrp="1"/>
          </p:cNvSpPr>
          <p:nvPr>
            <p:ph type="body" sz="quarter" idx="10"/>
          </p:nvPr>
        </p:nvSpPr>
        <p:spPr>
          <a:xfrm>
            <a:off x="605176" y="1684475"/>
            <a:ext cx="11149013" cy="1742015"/>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1"/>
          </p:nvPr>
        </p:nvSpPr>
        <p:spPr/>
        <p:txBody>
          <a:bodyPr/>
          <a:lstStyle/>
          <a:p>
            <a:endParaRPr lang="en-US" dirty="0">
              <a:solidFill>
                <a:srgbClr val="292929">
                  <a:tint val="75000"/>
                </a:srgbClr>
              </a:solidFill>
            </a:endParaRPr>
          </a:p>
        </p:txBody>
      </p:sp>
      <p:sp>
        <p:nvSpPr>
          <p:cNvPr id="8" name="Footer Placeholder 7"/>
          <p:cNvSpPr>
            <a:spLocks noGrp="1"/>
          </p:cNvSpPr>
          <p:nvPr>
            <p:ph type="ftr" sz="quarter" idx="12"/>
          </p:nvPr>
        </p:nvSpPr>
        <p:spPr/>
        <p:txBody>
          <a:bodyPr/>
          <a:lstStyle/>
          <a:p>
            <a:r>
              <a:rPr lang="en-US" dirty="0">
                <a:solidFill>
                  <a:srgbClr val="292929">
                    <a:tint val="75000"/>
                  </a:srgbClr>
                </a:solidFill>
              </a:rPr>
              <a:t>Microsoft Confidential</a:t>
            </a:r>
          </a:p>
        </p:txBody>
      </p:sp>
      <p:sp>
        <p:nvSpPr>
          <p:cNvPr id="9" name="Slide Number Placeholder 8"/>
          <p:cNvSpPr>
            <a:spLocks noGrp="1"/>
          </p:cNvSpPr>
          <p:nvPr>
            <p:ph type="sldNum" sz="quarter" idx="13"/>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197953706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alue prop">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3384469" y="2066306"/>
            <a:ext cx="8668986" cy="2614849"/>
          </a:xfrm>
        </p:spPr>
        <p:txBody>
          <a:bodyPr/>
          <a:lstStyle>
            <a:lvl1pPr marL="0" indent="0" algn="l">
              <a:lnSpc>
                <a:spcPct val="150000"/>
              </a:lnSpc>
              <a:buNone/>
              <a:defRPr sz="3200">
                <a:solidFill>
                  <a:schemeClr val="tx1">
                    <a:alpha val="99000"/>
                  </a:schemeClr>
                </a:solidFill>
              </a:defRPr>
            </a:lvl1pPr>
            <a:lvl2pPr algn="l">
              <a:defRPr sz="2800"/>
            </a:lvl2pPr>
            <a:lvl3pPr algn="l">
              <a:defRPr sz="2400"/>
            </a:lvl3pPr>
            <a:lvl4pPr algn="l">
              <a:defRPr sz="2000"/>
            </a:lvl4pPr>
            <a:lvl5pPr algn="l">
              <a:defRPr sz="2000"/>
            </a:lvl5pPr>
          </a:lstStyle>
          <a:p>
            <a:pPr lvl="0"/>
            <a:r>
              <a:rPr lang="en-US" dirty="0"/>
              <a:t>Value prop 1</a:t>
            </a:r>
          </a:p>
          <a:p>
            <a:pPr lvl="0"/>
            <a:r>
              <a:rPr lang="en-US" dirty="0"/>
              <a:t>Value prop 2</a:t>
            </a:r>
          </a:p>
          <a:p>
            <a:pPr lvl="0"/>
            <a:r>
              <a:rPr lang="en-US" dirty="0"/>
              <a:t>Value prop 3</a:t>
            </a:r>
          </a:p>
        </p:txBody>
      </p:sp>
      <p:sp>
        <p:nvSpPr>
          <p:cNvPr id="4" name="Text Placeholder 3"/>
          <p:cNvSpPr>
            <a:spLocks noGrp="1"/>
          </p:cNvSpPr>
          <p:nvPr>
            <p:ph type="body" sz="quarter" idx="11" hasCustomPrompt="1"/>
          </p:nvPr>
        </p:nvSpPr>
        <p:spPr>
          <a:xfrm>
            <a:off x="355601" y="2577358"/>
            <a:ext cx="2233220" cy="1592744"/>
          </a:xfrm>
        </p:spPr>
        <p:txBody>
          <a:bodyPr anchor="b"/>
          <a:lstStyle>
            <a:lvl1pPr marL="0" indent="0" algn="l">
              <a:buNone/>
              <a:defRPr sz="11500" b="1">
                <a:solidFill>
                  <a:srgbClr val="00B0F0">
                    <a:alpha val="99000"/>
                  </a:srgbClr>
                </a:solidFill>
                <a:latin typeface="Segoe UI" pitchFamily="34" charset="0"/>
                <a:ea typeface="Segoe UI" pitchFamily="34" charset="0"/>
                <a:cs typeface="Segoe UI" pitchFamily="34" charset="0"/>
              </a:defRPr>
            </a:lvl1pPr>
            <a:lvl2pPr marL="460375" indent="0">
              <a:buNone/>
              <a:defRPr>
                <a:solidFill>
                  <a:srgbClr val="00B0F0">
                    <a:alpha val="99000"/>
                  </a:srgbClr>
                </a:solidFill>
                <a:latin typeface="Segoe UI" pitchFamily="34" charset="0"/>
                <a:ea typeface="Segoe UI" pitchFamily="34" charset="0"/>
                <a:cs typeface="Segoe UI" pitchFamily="34" charset="0"/>
              </a:defRPr>
            </a:lvl2pPr>
            <a:lvl3pPr marL="855663" indent="0">
              <a:buNone/>
              <a:defRPr>
                <a:solidFill>
                  <a:srgbClr val="00B0F0">
                    <a:alpha val="99000"/>
                  </a:srgbClr>
                </a:solidFill>
                <a:latin typeface="Segoe UI" pitchFamily="34" charset="0"/>
                <a:ea typeface="Segoe UI" pitchFamily="34" charset="0"/>
                <a:cs typeface="Segoe UI" pitchFamily="34" charset="0"/>
              </a:defRPr>
            </a:lvl3pPr>
            <a:lvl4pPr marL="1258888" indent="0">
              <a:buNone/>
              <a:defRPr>
                <a:solidFill>
                  <a:srgbClr val="00B0F0">
                    <a:alpha val="99000"/>
                  </a:srgbClr>
                </a:solidFill>
                <a:latin typeface="Segoe UI" pitchFamily="34" charset="0"/>
                <a:ea typeface="Segoe UI" pitchFamily="34" charset="0"/>
                <a:cs typeface="Segoe UI" pitchFamily="34" charset="0"/>
              </a:defRPr>
            </a:lvl4pPr>
            <a:lvl5pPr marL="1604963" indent="0">
              <a:buNone/>
              <a:defRPr>
                <a:solidFill>
                  <a:srgbClr val="00B0F0">
                    <a:alpha val="99000"/>
                  </a:srgbClr>
                </a:solidFill>
                <a:latin typeface="Segoe UI" pitchFamily="34" charset="0"/>
                <a:ea typeface="Segoe UI" pitchFamily="34" charset="0"/>
                <a:cs typeface="Segoe UI" pitchFamily="34" charset="0"/>
              </a:defRPr>
            </a:lvl5pPr>
          </a:lstStyle>
          <a:p>
            <a:pPr lvl="0"/>
            <a:r>
              <a:rPr lang="en-US" dirty="0"/>
              <a:t>00</a:t>
            </a:r>
          </a:p>
        </p:txBody>
      </p:sp>
      <p:sp>
        <p:nvSpPr>
          <p:cNvPr id="2" name="Title 1"/>
          <p:cNvSpPr>
            <a:spLocks noGrp="1"/>
          </p:cNvSpPr>
          <p:nvPr>
            <p:ph type="title"/>
          </p:nvPr>
        </p:nvSpPr>
        <p:spPr>
          <a:xfrm>
            <a:off x="355601" y="3883177"/>
            <a:ext cx="2743859" cy="573850"/>
          </a:xfrm>
        </p:spPr>
        <p:txBody>
          <a:bodyPr anchor="t"/>
          <a:lstStyle>
            <a:lvl1pPr>
              <a:defRPr sz="2400">
                <a:solidFill>
                  <a:schemeClr val="tx1">
                    <a:lumMod val="50000"/>
                    <a:lumOff val="50000"/>
                    <a:alpha val="98824"/>
                  </a:schemeClr>
                </a:solidFill>
              </a:defRPr>
            </a:lvl1pPr>
          </a:lstStyle>
          <a:p>
            <a:r>
              <a:rPr lang="en-US" dirty="0"/>
              <a:t>Click to edit Master title style</a:t>
            </a:r>
          </a:p>
        </p:txBody>
      </p:sp>
      <p:sp>
        <p:nvSpPr>
          <p:cNvPr id="6" name="Date Placeholder 5"/>
          <p:cNvSpPr>
            <a:spLocks noGrp="1"/>
          </p:cNvSpPr>
          <p:nvPr>
            <p:ph type="dt" sz="half" idx="12"/>
          </p:nvPr>
        </p:nvSpPr>
        <p:spPr/>
        <p:txBody>
          <a:bodyPr/>
          <a:lstStyle/>
          <a:p>
            <a:endParaRPr lang="en-US" dirty="0">
              <a:solidFill>
                <a:srgbClr val="292929">
                  <a:tint val="75000"/>
                </a:srgbClr>
              </a:solidFill>
            </a:endParaRPr>
          </a:p>
        </p:txBody>
      </p:sp>
      <p:sp>
        <p:nvSpPr>
          <p:cNvPr id="7" name="Footer Placeholder 6"/>
          <p:cNvSpPr>
            <a:spLocks noGrp="1"/>
          </p:cNvSpPr>
          <p:nvPr>
            <p:ph type="ftr" sz="quarter" idx="13"/>
          </p:nvPr>
        </p:nvSpPr>
        <p:spPr/>
        <p:txBody>
          <a:bodyPr/>
          <a:lstStyle/>
          <a:p>
            <a:r>
              <a:rPr lang="en-US" dirty="0">
                <a:solidFill>
                  <a:srgbClr val="292929">
                    <a:tint val="75000"/>
                  </a:srgbClr>
                </a:solidFill>
              </a:rPr>
              <a:t>Microsoft Confidential</a:t>
            </a:r>
          </a:p>
        </p:txBody>
      </p:sp>
      <p:sp>
        <p:nvSpPr>
          <p:cNvPr id="8" name="Slide Number Placeholder 7"/>
          <p:cNvSpPr>
            <a:spLocks noGrp="1"/>
          </p:cNvSpPr>
          <p:nvPr>
            <p:ph type="sldNum" sz="quarter" idx="14"/>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50388044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solidFill>
                <a:srgbClr val="292929">
                  <a:tint val="75000"/>
                </a:srgbClr>
              </a:solidFill>
            </a:endParaRPr>
          </a:p>
        </p:txBody>
      </p:sp>
      <p:sp>
        <p:nvSpPr>
          <p:cNvPr id="4" name="Footer Placeholder 3"/>
          <p:cNvSpPr>
            <a:spLocks noGrp="1"/>
          </p:cNvSpPr>
          <p:nvPr>
            <p:ph type="ftr" sz="quarter" idx="11"/>
          </p:nvPr>
        </p:nvSpPr>
        <p:spPr/>
        <p:txBody>
          <a:bodyPr/>
          <a:lstStyle/>
          <a:p>
            <a:r>
              <a:rPr lang="en-US" dirty="0">
                <a:solidFill>
                  <a:srgbClr val="292929">
                    <a:tint val="75000"/>
                  </a:srgbClr>
                </a:solidFill>
              </a:rPr>
              <a:t>Microsoft Confidential</a:t>
            </a:r>
          </a:p>
        </p:txBody>
      </p:sp>
      <p:sp>
        <p:nvSpPr>
          <p:cNvPr id="5" name="Slide Number Placeholder 4"/>
          <p:cNvSpPr>
            <a:spLocks noGrp="1"/>
          </p:cNvSpPr>
          <p:nvPr>
            <p:ph type="sldNum" sz="quarter" idx="12"/>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212045501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n-shaded Two Column List with Bullets and Column Title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15935" y="1032831"/>
            <a:ext cx="11109900" cy="271085"/>
          </a:xfrm>
        </p:spPr>
        <p:txBody>
          <a:bodyPr anchor="t" anchorCtr="0">
            <a:noAutofit/>
          </a:bodyPr>
          <a:lstStyle>
            <a:lvl1pPr marL="0" indent="0">
              <a:lnSpc>
                <a:spcPct val="90000"/>
              </a:lnSpc>
              <a:spcBef>
                <a:spcPts val="0"/>
              </a:spcBef>
              <a:buNone/>
              <a:defRPr sz="1600" b="1" cap="all" baseline="0"/>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562087" y="2147096"/>
            <a:ext cx="5313197" cy="2142125"/>
          </a:xfrm>
        </p:spPr>
        <p:txBody>
          <a:bodyPr/>
          <a:lstStyle>
            <a:lvl1pPr marL="281770" indent="-281770">
              <a:lnSpc>
                <a:spcPct val="100000"/>
              </a:lnSpc>
              <a:spcAft>
                <a:spcPts val="1200"/>
              </a:spcAft>
              <a:defRPr sz="2000"/>
            </a:lvl1pPr>
            <a:lvl2pPr marL="562218" indent="-265896">
              <a:lnSpc>
                <a:spcPct val="100000"/>
              </a:lnSpc>
              <a:spcAft>
                <a:spcPts val="1200"/>
              </a:spcAft>
              <a:defRPr sz="1800"/>
            </a:lvl2pPr>
            <a:lvl3pPr marL="813562" indent="-243407">
              <a:lnSpc>
                <a:spcPct val="100000"/>
              </a:lnSpc>
              <a:spcAft>
                <a:spcPts val="1200"/>
              </a:spcAft>
              <a:defRPr sz="1600"/>
            </a:lvl3pPr>
            <a:lvl4pPr marL="1050354" indent="-228856">
              <a:lnSpc>
                <a:spcPct val="100000"/>
              </a:lnSpc>
              <a:spcAft>
                <a:spcPts val="1200"/>
              </a:spcAft>
              <a:defRPr sz="1600"/>
            </a:lvl4pPr>
            <a:lvl5pPr marL="1279210" indent="-206367">
              <a:lnSpc>
                <a:spcPct val="100000"/>
              </a:lnSpc>
              <a:spcAft>
                <a:spcPts val="1200"/>
              </a:spcAft>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509985" y="2147096"/>
            <a:ext cx="5131398" cy="2179058"/>
          </a:xfrm>
        </p:spPr>
        <p:txBody>
          <a:bodyPr vert="horz" wrap="square" lIns="0" tIns="0" rIns="0" bIns="0" rtlCol="0">
            <a:spAutoFit/>
          </a:bodyPr>
          <a:lstStyle>
            <a:lvl1pPr>
              <a:spcAft>
                <a:spcPts val="1200"/>
              </a:spcAft>
              <a:defRPr lang="en-US" sz="2000" smtClean="0"/>
            </a:lvl1pPr>
            <a:lvl2pPr>
              <a:spcAft>
                <a:spcPts val="1200"/>
              </a:spcAft>
              <a:defRPr lang="en-US" sz="1800" smtClean="0"/>
            </a:lvl2pPr>
            <a:lvl3pPr>
              <a:spcAft>
                <a:spcPts val="1200"/>
              </a:spcAft>
              <a:defRPr lang="en-US" sz="1600" smtClean="0"/>
            </a:lvl3pPr>
            <a:lvl4pPr>
              <a:spcAft>
                <a:spcPts val="1200"/>
              </a:spcAft>
              <a:defRPr lang="en-US" smtClean="0"/>
            </a:lvl4pPr>
            <a:lvl5pPr>
              <a:spcAft>
                <a:spcPts val="1200"/>
              </a:spcAft>
              <a:defRPr lang="en-US" dirty="0"/>
            </a:lvl5pPr>
          </a:lstStyle>
          <a:p>
            <a:pPr marL="281770" lvl="0" indent="-281770">
              <a:lnSpc>
                <a:spcPct val="100000"/>
              </a:lnSpc>
              <a:spcAft>
                <a:spcPts val="1200"/>
              </a:spcAft>
            </a:pPr>
            <a:r>
              <a:rPr lang="en-US"/>
              <a:t>Click to edit Master text styles</a:t>
            </a:r>
          </a:p>
          <a:p>
            <a:pPr marL="562218" lvl="1" indent="-265896">
              <a:lnSpc>
                <a:spcPct val="100000"/>
              </a:lnSpc>
              <a:spcAft>
                <a:spcPts val="1200"/>
              </a:spcAft>
            </a:pPr>
            <a:r>
              <a:rPr lang="en-US"/>
              <a:t>Second level</a:t>
            </a:r>
          </a:p>
          <a:p>
            <a:pPr marL="813562" lvl="2" indent="-243407">
              <a:lnSpc>
                <a:spcPct val="100000"/>
              </a:lnSpc>
              <a:spcAft>
                <a:spcPts val="1200"/>
              </a:spcAft>
            </a:pPr>
            <a:r>
              <a:rPr lang="en-US"/>
              <a:t>Third level</a:t>
            </a:r>
          </a:p>
          <a:p>
            <a:pPr marL="1050354" lvl="3" indent="-228856">
              <a:lnSpc>
                <a:spcPct val="100000"/>
              </a:lnSpc>
              <a:spcAft>
                <a:spcPts val="1200"/>
              </a:spcAft>
            </a:pPr>
            <a:r>
              <a:rPr lang="en-US"/>
              <a:t>Fourth level</a:t>
            </a:r>
          </a:p>
          <a:p>
            <a:pPr marL="1279210" lvl="4" indent="-206367">
              <a:lnSpc>
                <a:spcPct val="100000"/>
              </a:lnSpc>
              <a:spcAft>
                <a:spcPts val="1200"/>
              </a:spcAft>
            </a:pPr>
            <a:r>
              <a:rPr lang="en-US"/>
              <a:t>Fifth level</a:t>
            </a:r>
            <a:endParaRPr lang="en-US" dirty="0"/>
          </a:p>
        </p:txBody>
      </p:sp>
      <p:sp>
        <p:nvSpPr>
          <p:cNvPr id="12" name="Content Placeholder 11"/>
          <p:cNvSpPr>
            <a:spLocks noGrp="1"/>
          </p:cNvSpPr>
          <p:nvPr>
            <p:ph sz="quarter" idx="12"/>
          </p:nvPr>
        </p:nvSpPr>
        <p:spPr>
          <a:xfrm>
            <a:off x="561405" y="1756125"/>
            <a:ext cx="5335394" cy="276999"/>
          </a:xfrm>
        </p:spPr>
        <p:txBody>
          <a:bodyPr/>
          <a:lstStyle>
            <a:lvl1pPr marL="0" indent="0">
              <a:buNone/>
              <a:defRPr sz="2000" b="1" cap="all" baseline="0"/>
            </a:lvl1pPr>
          </a:lstStyle>
          <a:p>
            <a:pPr lvl="0"/>
            <a:r>
              <a:rPr lang="en-US"/>
              <a:t>Click to edit Master text styles</a:t>
            </a:r>
          </a:p>
        </p:txBody>
      </p:sp>
      <p:sp>
        <p:nvSpPr>
          <p:cNvPr id="14" name="Content Placeholder 13"/>
          <p:cNvSpPr>
            <a:spLocks noGrp="1"/>
          </p:cNvSpPr>
          <p:nvPr>
            <p:ph sz="quarter" idx="13"/>
          </p:nvPr>
        </p:nvSpPr>
        <p:spPr>
          <a:xfrm>
            <a:off x="6470036" y="1756125"/>
            <a:ext cx="5182103" cy="276999"/>
          </a:xfrm>
        </p:spPr>
        <p:txBody>
          <a:bodyPr/>
          <a:lstStyle>
            <a:lvl1pPr marL="0" indent="0">
              <a:buNone/>
              <a:defRPr lang="en-US" sz="2000" b="1" kern="1200" cap="all" baseline="0" dirty="0">
                <a:solidFill>
                  <a:schemeClr val="tx1">
                    <a:lumMod val="75000"/>
                    <a:lumOff val="25000"/>
                    <a:alpha val="99000"/>
                  </a:schemeClr>
                </a:solidFill>
                <a:latin typeface="+mn-lt"/>
                <a:ea typeface="+mn-ea"/>
                <a:cs typeface="+mn-cs"/>
              </a:defRPr>
            </a:lvl1pPr>
          </a:lstStyle>
          <a:p>
            <a:pPr marL="0" lvl="0" indent="0" algn="l" defTabSz="914363" rtl="0" eaLnBrk="1" latinLnBrk="0" hangingPunct="1">
              <a:lnSpc>
                <a:spcPct val="90000"/>
              </a:lnSpc>
              <a:spcBef>
                <a:spcPct val="20000"/>
              </a:spcBef>
              <a:buClr>
                <a:srgbClr val="00DCFF"/>
              </a:buClr>
              <a:buSzPct val="90000"/>
              <a:buFont typeface="Arial" pitchFamily="34" charset="0"/>
              <a:buNone/>
            </a:pPr>
            <a:r>
              <a:rPr lang="en-US"/>
              <a:t>Click to edit Master text styles</a:t>
            </a:r>
          </a:p>
        </p:txBody>
      </p:sp>
      <p:sp>
        <p:nvSpPr>
          <p:cNvPr id="15"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2" name="Date Placeholder 1"/>
          <p:cNvSpPr>
            <a:spLocks noGrp="1"/>
          </p:cNvSpPr>
          <p:nvPr>
            <p:ph type="dt" sz="half" idx="14"/>
          </p:nvPr>
        </p:nvSpPr>
        <p:spPr/>
        <p:txBody>
          <a:bodyPr/>
          <a:lstStyle/>
          <a:p>
            <a:endParaRPr lang="en-US" dirty="0">
              <a:solidFill>
                <a:srgbClr val="292929">
                  <a:tint val="75000"/>
                </a:srgbClr>
              </a:solidFill>
            </a:endParaRPr>
          </a:p>
        </p:txBody>
      </p:sp>
      <p:sp>
        <p:nvSpPr>
          <p:cNvPr id="5" name="Footer Placeholder 4"/>
          <p:cNvSpPr>
            <a:spLocks noGrp="1"/>
          </p:cNvSpPr>
          <p:nvPr>
            <p:ph type="ftr" sz="quarter" idx="15"/>
          </p:nvPr>
        </p:nvSpPr>
        <p:spPr/>
        <p:txBody>
          <a:bodyPr/>
          <a:lstStyle/>
          <a:p>
            <a:r>
              <a:rPr lang="en-US" dirty="0">
                <a:solidFill>
                  <a:srgbClr val="292929">
                    <a:tint val="75000"/>
                  </a:srgbClr>
                </a:solidFill>
              </a:rPr>
              <a:t>Microsoft Confidential</a:t>
            </a:r>
          </a:p>
        </p:txBody>
      </p:sp>
      <p:sp>
        <p:nvSpPr>
          <p:cNvPr id="7" name="Slide Number Placeholder 6"/>
          <p:cNvSpPr>
            <a:spLocks noGrp="1"/>
          </p:cNvSpPr>
          <p:nvPr>
            <p:ph type="sldNum" sz="quarter" idx="16"/>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300544905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srgbClr val="292929">
                  <a:tint val="75000"/>
                </a:srgbClr>
              </a:solidFill>
            </a:endParaRPr>
          </a:p>
        </p:txBody>
      </p:sp>
      <p:sp>
        <p:nvSpPr>
          <p:cNvPr id="3" name="Footer Placeholder 2"/>
          <p:cNvSpPr>
            <a:spLocks noGrp="1"/>
          </p:cNvSpPr>
          <p:nvPr>
            <p:ph type="ftr" sz="quarter" idx="11"/>
          </p:nvPr>
        </p:nvSpPr>
        <p:spPr/>
        <p:txBody>
          <a:bodyPr/>
          <a:lstStyle/>
          <a:p>
            <a:r>
              <a:rPr lang="en-US" dirty="0">
                <a:solidFill>
                  <a:srgbClr val="292929">
                    <a:tint val="75000"/>
                  </a:srgbClr>
                </a:solidFill>
              </a:rPr>
              <a:t>Microsoft Confidential</a:t>
            </a:r>
          </a:p>
        </p:txBody>
      </p:sp>
      <p:sp>
        <p:nvSpPr>
          <p:cNvPr id="4" name="Slide Number Placeholder 3"/>
          <p:cNvSpPr>
            <a:spLocks noGrp="1"/>
          </p:cNvSpPr>
          <p:nvPr>
            <p:ph type="sldNum" sz="quarter" idx="12"/>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99550467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divd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69964" y="2236721"/>
            <a:ext cx="10242549" cy="1592744"/>
          </a:xfrm>
        </p:spPr>
        <p:txBody>
          <a:bodyPr anchor="ctr">
            <a:spAutoFit/>
          </a:bodyPr>
          <a:lstStyle>
            <a:lvl1pPr algn="ctr">
              <a:lnSpc>
                <a:spcPct val="90000"/>
              </a:lnSpc>
              <a:defRPr sz="11500" b="1" u="none" spc="-300" baseline="0">
                <a:solidFill>
                  <a:schemeClr val="tx1">
                    <a:alpha val="99000"/>
                  </a:schemeClr>
                </a:solidFill>
                <a:latin typeface="+mn-lt"/>
              </a:defRPr>
            </a:lvl1pPr>
          </a:lstStyle>
          <a:p>
            <a:r>
              <a:rPr lang="en-US" dirty="0"/>
              <a:t>Section Title</a:t>
            </a:r>
          </a:p>
        </p:txBody>
      </p:sp>
      <p:sp>
        <p:nvSpPr>
          <p:cNvPr id="4" name="Text Placeholder 3"/>
          <p:cNvSpPr>
            <a:spLocks noGrp="1"/>
          </p:cNvSpPr>
          <p:nvPr>
            <p:ph type="body" sz="quarter" idx="10"/>
          </p:nvPr>
        </p:nvSpPr>
        <p:spPr>
          <a:xfrm>
            <a:off x="969964" y="4037756"/>
            <a:ext cx="10242549" cy="387798"/>
          </a:xfrm>
        </p:spPr>
        <p:txBody>
          <a:bodyPr/>
          <a:lstStyle>
            <a:lvl1pPr marL="0" indent="0" algn="ctr">
              <a:buNone/>
              <a:defRPr sz="2800"/>
            </a:lvl1pPr>
            <a:lvl2pPr marL="460375" indent="0">
              <a:buNone/>
              <a:defRPr/>
            </a:lvl2pPr>
            <a:lvl3pPr marL="855663" indent="0">
              <a:buNone/>
              <a:defRPr/>
            </a:lvl3pPr>
            <a:lvl4pPr marL="1258888" indent="0">
              <a:buNone/>
              <a:defRPr/>
            </a:lvl4pPr>
            <a:lvl5pPr marL="1604963" indent="0">
              <a:buNone/>
              <a:defRPr/>
            </a:lvl5pPr>
          </a:lstStyle>
          <a:p>
            <a:pPr lvl="0"/>
            <a:r>
              <a:rPr lang="en-US" dirty="0"/>
              <a:t>Click to edit Master text style</a:t>
            </a:r>
          </a:p>
        </p:txBody>
      </p:sp>
      <p:sp>
        <p:nvSpPr>
          <p:cNvPr id="5" name="Date Placeholder 4"/>
          <p:cNvSpPr>
            <a:spLocks noGrp="1"/>
          </p:cNvSpPr>
          <p:nvPr>
            <p:ph type="dt" sz="half" idx="11"/>
          </p:nvPr>
        </p:nvSpPr>
        <p:spPr/>
        <p:txBody>
          <a:bodyPr/>
          <a:lstStyle/>
          <a:p>
            <a:endParaRPr lang="en-US" dirty="0">
              <a:solidFill>
                <a:srgbClr val="292929">
                  <a:tint val="75000"/>
                </a:srgbClr>
              </a:solidFill>
            </a:endParaRPr>
          </a:p>
        </p:txBody>
      </p:sp>
      <p:sp>
        <p:nvSpPr>
          <p:cNvPr id="6" name="Footer Placeholder 5"/>
          <p:cNvSpPr>
            <a:spLocks noGrp="1"/>
          </p:cNvSpPr>
          <p:nvPr>
            <p:ph type="ftr" sz="quarter" idx="12"/>
          </p:nvPr>
        </p:nvSpPr>
        <p:spPr/>
        <p:txBody>
          <a:bodyPr/>
          <a:lstStyle/>
          <a:p>
            <a:r>
              <a:rPr lang="en-US" dirty="0">
                <a:solidFill>
                  <a:srgbClr val="292929">
                    <a:tint val="75000"/>
                  </a:srgbClr>
                </a:solidFill>
              </a:rPr>
              <a:t>Microsoft Confidential</a:t>
            </a:r>
          </a:p>
        </p:txBody>
      </p:sp>
      <p:sp>
        <p:nvSpPr>
          <p:cNvPr id="7" name="Slide Number Placeholder 6"/>
          <p:cNvSpPr>
            <a:spLocks noGrp="1"/>
          </p:cNvSpPr>
          <p:nvPr>
            <p:ph type="sldNum" sz="quarter" idx="13"/>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260415574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Date Placeholder 7"/>
          <p:cNvSpPr>
            <a:spLocks noGrp="1"/>
          </p:cNvSpPr>
          <p:nvPr>
            <p:ph type="dt" sz="half" idx="15"/>
          </p:nvPr>
        </p:nvSpPr>
        <p:spPr>
          <a:xfrm>
            <a:off x="1206791" y="6324600"/>
            <a:ext cx="1221110" cy="152400"/>
          </a:xfrm>
          <a:prstGeom prst="rect">
            <a:avLst/>
          </a:prstGeom>
        </p:spPr>
        <p:txBody>
          <a:bodyPr/>
          <a:lstStyle/>
          <a:p>
            <a:fld id="{0F8C6E4A-8D5B-4315-AC1D-CAA090B4CE12}" type="datetime1">
              <a:rPr lang="en-US" smtClean="0">
                <a:solidFill>
                  <a:srgbClr val="292929">
                    <a:tint val="75000"/>
                  </a:srgbClr>
                </a:solidFill>
              </a:rPr>
              <a:pPr/>
              <a:t>11/30/2016</a:t>
            </a:fld>
            <a:endParaRPr lang="en-US" dirty="0">
              <a:solidFill>
                <a:srgbClr val="292929">
                  <a:tint val="75000"/>
                </a:srgbClr>
              </a:solidFill>
            </a:endParaRPr>
          </a:p>
        </p:txBody>
      </p:sp>
      <p:sp>
        <p:nvSpPr>
          <p:cNvPr id="10" name="Slide Number Placeholder 9"/>
          <p:cNvSpPr>
            <a:spLocks noGrp="1"/>
          </p:cNvSpPr>
          <p:nvPr>
            <p:ph type="sldNum" sz="quarter" idx="16"/>
          </p:nvPr>
        </p:nvSpPr>
        <p:spPr>
          <a:xfrm>
            <a:off x="614135" y="6324600"/>
            <a:ext cx="516287" cy="152400"/>
          </a:xfrm>
          <a:prstGeom prst="rect">
            <a:avLst/>
          </a:prstGeom>
        </p:spPr>
        <p:txBody>
          <a:bodyPr/>
          <a:lstStyle/>
          <a:p>
            <a:pPr algn="l"/>
            <a:r>
              <a:rPr lang="en-US" dirty="0">
                <a:solidFill>
                  <a:srgbClr val="292929">
                    <a:tint val="75000"/>
                  </a:srgbClr>
                </a:solidFill>
              </a:rPr>
              <a:t>PAGE </a:t>
            </a:r>
            <a:fld id="{711B4CA8-52BE-46B1-A536-58CE1A3FAF74}" type="slidenum">
              <a:rPr lang="en-US" smtClean="0">
                <a:solidFill>
                  <a:srgbClr val="292929">
                    <a:tint val="75000"/>
                  </a:srgbClr>
                </a:solidFill>
              </a:rPr>
              <a:pPr algn="l"/>
              <a:t>‹#›</a:t>
            </a:fld>
            <a:endParaRPr lang="en-US" dirty="0">
              <a:solidFill>
                <a:srgbClr val="292929">
                  <a:tint val="75000"/>
                </a:srgbClr>
              </a:solidFill>
            </a:endParaRPr>
          </a:p>
        </p:txBody>
      </p:sp>
      <p:sp>
        <p:nvSpPr>
          <p:cNvPr id="11" name="Footer Placeholder 10"/>
          <p:cNvSpPr>
            <a:spLocks noGrp="1"/>
          </p:cNvSpPr>
          <p:nvPr>
            <p:ph type="ftr" sz="quarter" idx="17"/>
          </p:nvPr>
        </p:nvSpPr>
        <p:spPr>
          <a:xfrm>
            <a:off x="614135" y="6461650"/>
            <a:ext cx="1813766" cy="128574"/>
          </a:xfrm>
          <a:prstGeom prst="rect">
            <a:avLst/>
          </a:prstGeom>
        </p:spPr>
        <p:txBody>
          <a:bodyPr/>
          <a:lstStyle/>
          <a:p>
            <a:pPr algn="l"/>
            <a:r>
              <a:rPr lang="en-US" dirty="0">
                <a:solidFill>
                  <a:srgbClr val="292929">
                    <a:tint val="75000"/>
                  </a:srgbClr>
                </a:solidFill>
              </a:rPr>
              <a:t>MICROSOFT CONFIDENTIAL</a:t>
            </a:r>
          </a:p>
        </p:txBody>
      </p:sp>
      <p:sp>
        <p:nvSpPr>
          <p:cNvPr id="15" name="Content Placeholder 14"/>
          <p:cNvSpPr>
            <a:spLocks noGrp="1"/>
          </p:cNvSpPr>
          <p:nvPr>
            <p:ph sz="quarter" idx="18"/>
          </p:nvPr>
        </p:nvSpPr>
        <p:spPr>
          <a:xfrm>
            <a:off x="614135" y="1419367"/>
            <a:ext cx="10765999" cy="1517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2"/>
          <p:cNvSpPr>
            <a:spLocks noGrp="1"/>
          </p:cNvSpPr>
          <p:nvPr>
            <p:ph type="body" sz="quarter" idx="13" hasCustomPrompt="1"/>
          </p:nvPr>
        </p:nvSpPr>
        <p:spPr>
          <a:xfrm>
            <a:off x="609442" y="948513"/>
            <a:ext cx="10982750" cy="304801"/>
          </a:xfrm>
        </p:spPr>
        <p:txBody>
          <a:bodyPr lIns="0" anchor="b" anchorCtr="0">
            <a:noAutofit/>
          </a:bodyPr>
          <a:lstStyle>
            <a:lvl1pPr marL="0" indent="0" algn="l">
              <a:buFont typeface="Arial" pitchFamily="34" charset="0"/>
              <a:buNone/>
              <a:defRPr sz="1600" b="1" cap="all" spc="0" baseline="0">
                <a:solidFill>
                  <a:schemeClr val="tx1">
                    <a:lumMod val="75000"/>
                    <a:lumOff val="25000"/>
                  </a:schemeClr>
                </a:solidFill>
              </a:defRPr>
            </a:lvl1pPr>
          </a:lstStyle>
          <a:p>
            <a:r>
              <a:rPr lang="en-US" dirty="0"/>
              <a:t>CLICK TO EDIT SUBTITLE</a:t>
            </a:r>
          </a:p>
        </p:txBody>
      </p:sp>
      <p:sp>
        <p:nvSpPr>
          <p:cNvPr id="14" name="Title 1"/>
          <p:cNvSpPr>
            <a:spLocks noGrp="1"/>
          </p:cNvSpPr>
          <p:nvPr>
            <p:ph type="title"/>
          </p:nvPr>
        </p:nvSpPr>
        <p:spPr>
          <a:xfrm>
            <a:off x="560565" y="249238"/>
            <a:ext cx="11031626" cy="678811"/>
          </a:xfrm>
        </p:spPr>
        <p:txBody>
          <a:bodyPr lIns="0" anchor="t" anchorCtr="0"/>
          <a:lstStyle>
            <a:lvl1pPr algn="l">
              <a:defRPr b="1"/>
            </a:lvl1pPr>
          </a:lstStyle>
          <a:p>
            <a:r>
              <a:rPr lang="en-US" dirty="0"/>
              <a:t>Click to edit Master title style</a:t>
            </a:r>
          </a:p>
        </p:txBody>
      </p:sp>
    </p:spTree>
    <p:extLst>
      <p:ext uri="{BB962C8B-B14F-4D97-AF65-F5344CB8AC3E}">
        <p14:creationId xmlns:p14="http://schemas.microsoft.com/office/powerpoint/2010/main" val="14786842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57055484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Photo slides with Blue Ba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3660" y="228599"/>
            <a:ext cx="11149013" cy="1131364"/>
          </a:xfrm>
        </p:spPr>
        <p:txBody>
          <a:bodyPr/>
          <a:lstStyle>
            <a:lvl1pPr>
              <a:defRPr>
                <a:solidFill>
                  <a:schemeClr val="bg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605177" y="1684476"/>
            <a:ext cx="11149013" cy="15286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invGray">
          <a:xfrm>
            <a:off x="10320525" y="371141"/>
            <a:ext cx="1308491" cy="275328"/>
          </a:xfrm>
          <a:prstGeom prst="rect">
            <a:avLst/>
          </a:prstGeom>
        </p:spPr>
      </p:pic>
      <p:sp>
        <p:nvSpPr>
          <p:cNvPr id="8" name="Text Placeholder 8"/>
          <p:cNvSpPr>
            <a:spLocks noGrp="1"/>
          </p:cNvSpPr>
          <p:nvPr>
            <p:ph type="body" sz="quarter" idx="11"/>
          </p:nvPr>
        </p:nvSpPr>
        <p:spPr>
          <a:xfrm>
            <a:off x="601678" y="6078215"/>
            <a:ext cx="5670027" cy="207749"/>
          </a:xfrm>
        </p:spPr>
        <p:txBody>
          <a:bodyPr/>
          <a:lstStyle>
            <a:lvl1pPr marL="0" indent="0">
              <a:buNone/>
              <a:defRPr sz="1500"/>
            </a:lvl1pPr>
          </a:lstStyle>
          <a:p>
            <a:pPr lvl="0"/>
            <a:r>
              <a:rPr lang="en-US"/>
              <a:t>Click to edit Master text styles</a:t>
            </a:r>
          </a:p>
        </p:txBody>
      </p:sp>
      <p:sp>
        <p:nvSpPr>
          <p:cNvPr id="6" name="TextBox 5"/>
          <p:cNvSpPr txBox="1"/>
          <p:nvPr/>
        </p:nvSpPr>
        <p:spPr>
          <a:xfrm>
            <a:off x="591673" y="6349342"/>
            <a:ext cx="441052" cy="123111"/>
          </a:xfrm>
          <a:prstGeom prst="rect">
            <a:avLst/>
          </a:prstGeom>
          <a:noFill/>
        </p:spPr>
        <p:txBody>
          <a:bodyPr wrap="square" lIns="0" tIns="0" rIns="0" bIns="0" rtlCol="0">
            <a:spAutoFit/>
          </a:bodyPr>
          <a:lstStyle/>
          <a:p>
            <a:fld id="{B407DAFF-433B-45E8-A718-D1FBB70E57FD}" type="slidenum">
              <a:rPr lang="en-US" sz="800" smtClean="0">
                <a:solidFill>
                  <a:srgbClr val="292929">
                    <a:lumMod val="75000"/>
                    <a:lumOff val="25000"/>
                    <a:alpha val="99000"/>
                  </a:srgbClr>
                </a:solidFill>
              </a:rPr>
              <a:pPr/>
              <a:t>‹#›</a:t>
            </a:fld>
            <a:endParaRPr lang="en-US" sz="800" dirty="0" err="1">
              <a:solidFill>
                <a:srgbClr val="292929">
                  <a:lumMod val="75000"/>
                  <a:lumOff val="25000"/>
                  <a:alpha val="99000"/>
                </a:srgbClr>
              </a:solidFill>
            </a:endParaRPr>
          </a:p>
        </p:txBody>
      </p:sp>
      <p:sp>
        <p:nvSpPr>
          <p:cNvPr id="9" name="TextBox 8"/>
          <p:cNvSpPr txBox="1"/>
          <p:nvPr/>
        </p:nvSpPr>
        <p:spPr>
          <a:xfrm>
            <a:off x="1021966" y="6349342"/>
            <a:ext cx="710004" cy="123111"/>
          </a:xfrm>
          <a:prstGeom prst="rect">
            <a:avLst/>
          </a:prstGeom>
          <a:noFill/>
        </p:spPr>
        <p:txBody>
          <a:bodyPr wrap="square" lIns="0" tIns="0" rIns="0" bIns="0" rtlCol="0">
            <a:spAutoFit/>
          </a:bodyPr>
          <a:lstStyle/>
          <a:p>
            <a:r>
              <a:rPr lang="en-US" sz="800" dirty="0">
                <a:solidFill>
                  <a:srgbClr val="292929">
                    <a:lumMod val="75000"/>
                    <a:lumOff val="25000"/>
                    <a:alpha val="99000"/>
                  </a:srgbClr>
                </a:solidFill>
              </a:rPr>
              <a:t>6/29/2011</a:t>
            </a:r>
          </a:p>
        </p:txBody>
      </p:sp>
      <p:sp>
        <p:nvSpPr>
          <p:cNvPr id="10" name="TextBox 9"/>
          <p:cNvSpPr txBox="1"/>
          <p:nvPr/>
        </p:nvSpPr>
        <p:spPr>
          <a:xfrm>
            <a:off x="580914" y="6486483"/>
            <a:ext cx="1366221" cy="123111"/>
          </a:xfrm>
          <a:prstGeom prst="rect">
            <a:avLst/>
          </a:prstGeom>
          <a:noFill/>
        </p:spPr>
        <p:txBody>
          <a:bodyPr wrap="square" lIns="0" tIns="0" rIns="0" bIns="0" rtlCol="0">
            <a:spAutoFit/>
          </a:bodyPr>
          <a:lstStyle/>
          <a:p>
            <a:r>
              <a:rPr lang="en-US" sz="800" dirty="0">
                <a:solidFill>
                  <a:srgbClr val="292929">
                    <a:lumMod val="75000"/>
                    <a:lumOff val="25000"/>
                    <a:alpha val="99000"/>
                  </a:srgbClr>
                </a:solidFill>
              </a:rPr>
              <a:t>MICROSOFT CONFIDENTIAL</a:t>
            </a:r>
          </a:p>
        </p:txBody>
      </p:sp>
    </p:spTree>
    <p:extLst>
      <p:ext uri="{BB962C8B-B14F-4D97-AF65-F5344CB8AC3E}">
        <p14:creationId xmlns:p14="http://schemas.microsoft.com/office/powerpoint/2010/main" val="15399406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3055051"/>
            <a:ext cx="11149013" cy="747897"/>
          </a:xfrm>
        </p:spPr>
        <p:txBody>
          <a:bodyPr anchor="ctr" anchorCtr="0"/>
          <a:lstStyle>
            <a:lvl1pPr>
              <a:defRPr sz="5400" spc="0"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2346164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181912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nd Subtitle with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05176" y="1937983"/>
            <a:ext cx="11149013" cy="2116650"/>
          </a:xfr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1"/>
          </p:nvPr>
        </p:nvSpPr>
        <p:spPr>
          <a:xfrm>
            <a:off x="612590" y="1170671"/>
            <a:ext cx="11059457" cy="269725"/>
          </a:xfrm>
        </p:spPr>
        <p:txBody>
          <a:bodyPr/>
          <a:lstStyle>
            <a:lvl1pPr marL="0" indent="0">
              <a:buNone/>
              <a:defRPr sz="1600" b="1" cap="all" baseline="0"/>
            </a:lvl1pPr>
          </a:lstStyle>
          <a:p>
            <a:pPr lvl="0"/>
            <a:r>
              <a:rPr lang="en-US"/>
              <a:t>Click to edit Master text styles</a:t>
            </a:r>
          </a:p>
        </p:txBody>
      </p:sp>
      <p:sp>
        <p:nvSpPr>
          <p:cNvPr id="11"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Tree>
    <p:extLst>
      <p:ext uri="{BB962C8B-B14F-4D97-AF65-F5344CB8AC3E}">
        <p14:creationId xmlns:p14="http://schemas.microsoft.com/office/powerpoint/2010/main" val="35392895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8925963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714608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426098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pening_ITPr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879165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2168177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0640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675722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68455894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78"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20" y="1298576"/>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0" y="-160540"/>
            <a:ext cx="875010" cy="875010"/>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20" y="5753556"/>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2"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3" y="6339014"/>
            <a:ext cx="2361286" cy="2361286"/>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4"/>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2" y="-160540"/>
            <a:ext cx="513190" cy="51319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6" y="1234418"/>
            <a:ext cx="244474" cy="244474"/>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2"/>
            <a:ext cx="875010" cy="87501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1" y="5410281"/>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s-ES_tradnl"/>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344" y="1447800"/>
            <a:ext cx="10237787" cy="914096"/>
          </a:xfrm>
        </p:spPr>
        <p:txBody>
          <a:bodyPr wrap="square" anchor="ctr">
            <a:noAutofit/>
          </a:bodyPr>
          <a:lstStyle>
            <a:lvl1pPr marL="0" indent="0">
              <a:buNone/>
              <a:defRPr sz="6600" spc="-150">
                <a:solidFill>
                  <a:schemeClr val="tx1">
                    <a:alpha val="99000"/>
                  </a:schemeClr>
                </a:solidFill>
              </a:defRPr>
            </a:lvl1pPr>
          </a:lstStyle>
          <a:p>
            <a:pPr lvl="0"/>
            <a:r>
              <a:rPr lang="es-ES_tradnl"/>
              <a:t>Click to edit Master text styles</a:t>
            </a:r>
          </a:p>
        </p:txBody>
      </p:sp>
    </p:spTree>
    <p:extLst>
      <p:ext uri="{BB962C8B-B14F-4D97-AF65-F5344CB8AC3E}">
        <p14:creationId xmlns:p14="http://schemas.microsoft.com/office/powerpoint/2010/main" val="198242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100415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Color 3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03100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Blank Color Sub-Section Title">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3114675"/>
            <a:ext cx="11228440" cy="830997"/>
          </a:xfrm>
        </p:spPr>
        <p:txBody>
          <a:bodyPr/>
          <a:lstStyle>
            <a:lvl1pPr marL="0" indent="0">
              <a:buNone/>
              <a:defRPr lang="en-US" sz="60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section title</a:t>
            </a:r>
          </a:p>
        </p:txBody>
      </p:sp>
      <p:pic>
        <p:nvPicPr>
          <p:cNvPr id="3" name="Picture 2" descr="Microsoft logo and tagline"/>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63563" y="2253965"/>
            <a:ext cx="102822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Sub-section phrase</a:t>
            </a:r>
          </a:p>
        </p:txBody>
      </p:sp>
    </p:spTree>
    <p:extLst>
      <p:ext uri="{BB962C8B-B14F-4D97-AF65-F5344CB8AC3E}">
        <p14:creationId xmlns:p14="http://schemas.microsoft.com/office/powerpoint/2010/main" val="412636901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a:t>Click to edit Master title style</a:t>
            </a:r>
            <a:endParaRPr lang="en-US" dirty="0"/>
          </a:p>
        </p:txBody>
      </p:sp>
      <p:sp>
        <p:nvSpPr>
          <p:cNvPr id="7" name="Text Placeholder 6"/>
          <p:cNvSpPr>
            <a:spLocks noGrp="1"/>
          </p:cNvSpPr>
          <p:nvPr>
            <p:ph type="body" sz="quarter" idx="10"/>
          </p:nvPr>
        </p:nvSpPr>
        <p:spPr>
          <a:xfrm>
            <a:off x="519113" y="1447800"/>
            <a:ext cx="11149012" cy="200054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4295041" y="6582117"/>
            <a:ext cx="3598742" cy="161583"/>
          </a:xfrm>
          <a:prstGeom prst="rect">
            <a:avLst/>
          </a:prstGeom>
          <a:noFill/>
        </p:spPr>
        <p:txBody>
          <a:bodyPr wrap="none" lIns="0" tIns="0" rIns="0" bIns="0" rtlCol="0" anchor="ctr">
            <a:spAutoFit/>
          </a:bodyPr>
          <a:lstStyle/>
          <a:p>
            <a:pPr algn="ctr"/>
            <a:r>
              <a:rPr lang="en-US" sz="1050" spc="150" dirty="0">
                <a:gradFill>
                  <a:gsLst>
                    <a:gs pos="0">
                      <a:srgbClr val="000000">
                        <a:alpha val="50000"/>
                      </a:srgbClr>
                    </a:gs>
                    <a:gs pos="86000">
                      <a:srgbClr val="00000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59694139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
        <p:nvSpPr>
          <p:cNvPr id="3"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42792510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sp>
        <p:nvSpPr>
          <p:cNvPr id="6"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430971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384536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49" y="1635896"/>
            <a:ext cx="8603408" cy="4931036"/>
          </a:xfrm>
        </p:spPr>
        <p:txBody>
          <a:bodyPr wrap="square">
            <a:no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029762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a:t>Click to edit Master title style</a:t>
            </a:r>
            <a:endParaRPr lang="en-US" dirty="0"/>
          </a:p>
        </p:txBody>
      </p:sp>
    </p:spTree>
    <p:extLst>
      <p:ext uri="{BB962C8B-B14F-4D97-AF65-F5344CB8AC3E}">
        <p14:creationId xmlns:p14="http://schemas.microsoft.com/office/powerpoint/2010/main" val="11742623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0998093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s-ES_tradnl"/>
              <a:t>Click to edit Master title style</a:t>
            </a:r>
            <a:endParaRPr lang="en-US" dirty="0"/>
          </a:p>
        </p:txBody>
      </p:sp>
      <p:sp>
        <p:nvSpPr>
          <p:cNvPr id="5" name="Text Placeholder 4"/>
          <p:cNvSpPr>
            <a:spLocks noGrp="1"/>
          </p:cNvSpPr>
          <p:nvPr>
            <p:ph type="body" sz="quarter" idx="10"/>
          </p:nvPr>
        </p:nvSpPr>
        <p:spPr>
          <a:xfrm>
            <a:off x="519112" y="1447798"/>
            <a:ext cx="11149013" cy="5181601"/>
          </a:xfrm>
          <a:prstGeom prst="rect">
            <a:avLst/>
          </a:prstGeom>
        </p:spPr>
        <p:txBody>
          <a:bodyPr/>
          <a:lstStyle>
            <a:lvl1pPr marL="284163" indent="-284163">
              <a:buFont typeface="Wingdings" pitchFamily="2" charset="2"/>
              <a:buChar char=""/>
              <a:defRPr sz="4000">
                <a:latin typeface="+mn-lt"/>
              </a:defRPr>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214610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974"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05370990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03723023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28267823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74" indent="-236498">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69" indent="-336076">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974" rtl="0" eaLnBrk="1" latinLnBrk="0" hangingPunct="1">
              <a:spcBef>
                <a:spcPct val="20000"/>
              </a:spcBef>
              <a:spcAft>
                <a:spcPts val="800"/>
              </a:spcAft>
              <a:buFont typeface="Arial" pitchFamily="34" charset="0"/>
              <a:buNone/>
            </a:pPr>
            <a:r>
              <a:rPr lang="en-US"/>
              <a:t>Click to edit Master text styles</a:t>
            </a:r>
          </a:p>
          <a:p>
            <a:pPr marL="0" lvl="1" indent="0" algn="l" defTabSz="895974" rtl="0" eaLnBrk="1" latinLnBrk="0" hangingPunct="1">
              <a:spcBef>
                <a:spcPct val="20000"/>
              </a:spcBef>
              <a:spcAft>
                <a:spcPts val="800"/>
              </a:spcAft>
              <a:buFont typeface="Arial" pitchFamily="34" charset="0"/>
              <a:buNone/>
            </a:pPr>
            <a:r>
              <a:rPr lang="en-US"/>
              <a:t>Second level</a:t>
            </a:r>
          </a:p>
          <a:p>
            <a:pPr marL="0" lvl="2" indent="0" algn="l" defTabSz="895974"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25192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091084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002" y="2425049"/>
            <a:ext cx="7998820"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Tree>
    <p:extLst>
      <p:ext uri="{BB962C8B-B14F-4D97-AF65-F5344CB8AC3E}">
        <p14:creationId xmlns:p14="http://schemas.microsoft.com/office/powerpoint/2010/main" val="155824619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6" y="2257102"/>
            <a:ext cx="3825981"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63838266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822780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Tree>
    <p:extLst>
      <p:ext uri="{BB962C8B-B14F-4D97-AF65-F5344CB8AC3E}">
        <p14:creationId xmlns:p14="http://schemas.microsoft.com/office/powerpoint/2010/main" val="1841466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961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2792811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ltGray">
          <a:xfrm>
            <a:off x="448096" y="6092099"/>
            <a:ext cx="1421066" cy="300619"/>
          </a:xfrm>
          <a:prstGeom prst="rect">
            <a:avLst/>
          </a:prstGeom>
        </p:spPr>
      </p:pic>
      <p:grpSp>
        <p:nvGrpSpPr>
          <p:cNvPr id="11" name="Group 10"/>
          <p:cNvGrpSpPr/>
          <p:nvPr userDrawn="1"/>
        </p:nvGrpSpPr>
        <p:grpSpPr bwMode="white">
          <a:xfrm>
            <a:off x="232159" y="2077800"/>
            <a:ext cx="4982248" cy="1578022"/>
            <a:chOff x="305456" y="2253658"/>
            <a:chExt cx="5083476" cy="1609436"/>
          </a:xfrm>
        </p:grpSpPr>
        <p:sp>
          <p:nvSpPr>
            <p:cNvPr id="3" name="TextBox 2"/>
            <p:cNvSpPr txBox="1"/>
            <p:nvPr userDrawn="1"/>
          </p:nvSpPr>
          <p:spPr bwMode="white">
            <a:xfrm>
              <a:off x="305456" y="2253658"/>
              <a:ext cx="5054910" cy="1292662"/>
            </a:xfrm>
            <a:prstGeom prst="rect">
              <a:avLst/>
            </a:prstGeom>
            <a:noFill/>
          </p:spPr>
          <p:txBody>
            <a:bodyPr wrap="none" lIns="182880" tIns="146304" rIns="182880" bIns="146304" rtlCol="0">
              <a:spAutoFit/>
            </a:bodyPr>
            <a:lstStyle/>
            <a:p>
              <a:pPr>
                <a:lnSpc>
                  <a:spcPct val="90000"/>
                </a:lnSpc>
                <a:spcAft>
                  <a:spcPts val="588"/>
                </a:spcAft>
              </a:pPr>
              <a:r>
                <a:rPr lang="en-US" sz="7056" dirty="0" err="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dotnet</a:t>
              </a:r>
              <a:r>
                <a:rPr lang="en-US" sz="7056" dirty="0" err="1">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Conf</a:t>
              </a:r>
              <a:endParaRPr lang="en-US" sz="7056"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10" name="TextBox 9"/>
            <p:cNvSpPr txBox="1"/>
            <p:nvPr userDrawn="1"/>
          </p:nvSpPr>
          <p:spPr bwMode="white">
            <a:xfrm>
              <a:off x="328316" y="3152130"/>
              <a:ext cx="5060616" cy="710964"/>
            </a:xfrm>
            <a:prstGeom prst="rect">
              <a:avLst/>
            </a:prstGeom>
            <a:noFill/>
          </p:spPr>
          <p:txBody>
            <a:bodyPr wrap="none" lIns="182880" tIns="146304" rIns="182880" bIns="146304" rtlCol="0">
              <a:spAutoFit/>
            </a:bodyPr>
            <a:lstStyle/>
            <a:p>
              <a:pPr>
                <a:lnSpc>
                  <a:spcPct val="90000"/>
                </a:lnSpc>
                <a:spcAft>
                  <a:spcPts val="588"/>
                </a:spcAft>
              </a:pPr>
              <a:r>
                <a:rPr lang="en-US" sz="2940" dirty="0">
                  <a:gradFill>
                    <a:gsLst>
                      <a:gs pos="2917">
                        <a:schemeClr val="tx1"/>
                      </a:gs>
                      <a:gs pos="30000">
                        <a:schemeClr val="tx1"/>
                      </a:gs>
                    </a:gsLst>
                    <a:lin ang="5400000" scaled="0"/>
                  </a:gradFill>
                  <a:latin typeface="+mj-lt"/>
                  <a:cs typeface="Segoe UI Semibold" panose="020B0702040204020203" pitchFamily="34" charset="0"/>
                </a:rPr>
                <a:t>Virtual event</a:t>
              </a:r>
              <a:r>
                <a:rPr lang="en-US" sz="2940" baseline="0" dirty="0">
                  <a:gradFill>
                    <a:gsLst>
                      <a:gs pos="2917">
                        <a:schemeClr val="tx1"/>
                      </a:gs>
                      <a:gs pos="30000">
                        <a:schemeClr val="tx1"/>
                      </a:gs>
                    </a:gsLst>
                    <a:lin ang="5400000" scaled="0"/>
                  </a:gradFill>
                  <a:latin typeface="+mj-lt"/>
                  <a:cs typeface="Segoe UI Semibold" panose="020B0702040204020203" pitchFamily="34" charset="0"/>
                </a:rPr>
                <a:t>   June 7–9, 2016</a:t>
              </a:r>
              <a:endParaRPr lang="en-US" sz="2940" dirty="0">
                <a:gradFill>
                  <a:gsLst>
                    <a:gs pos="2917">
                      <a:schemeClr val="tx1"/>
                    </a:gs>
                    <a:gs pos="30000">
                      <a:schemeClr val="tx1"/>
                    </a:gs>
                  </a:gsLst>
                  <a:lin ang="5400000" scaled="0"/>
                </a:gradFill>
                <a:latin typeface="+mj-lt"/>
                <a:cs typeface="Segoe UI Semilight" panose="020B0402040204020203" pitchFamily="34" charset="0"/>
              </a:endParaRPr>
            </a:p>
          </p:txBody>
        </p:sp>
        <p:cxnSp>
          <p:nvCxnSpPr>
            <p:cNvPr id="5" name="Straight Connector 4"/>
            <p:cNvCxnSpPr/>
            <p:nvPr userDrawn="1"/>
          </p:nvCxnSpPr>
          <p:spPr bwMode="white">
            <a:xfrm>
              <a:off x="2682596" y="3314384"/>
              <a:ext cx="0" cy="36643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2480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1"/>
          <p:cNvSpPr/>
          <p:nvPr userDrawn="1"/>
        </p:nvSpPr>
        <p:spPr bwMode="white">
          <a:xfrm>
            <a:off x="0" y="0"/>
            <a:ext cx="12188825" cy="6858000"/>
          </a:xfrm>
          <a:prstGeom prst="rect">
            <a:avLst/>
          </a:prstGeom>
          <a:solidFill>
            <a:srgbClr val="1E1A20">
              <a:alpha val="7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5439">
                    <a:srgbClr val="F8F8F8"/>
                  </a:gs>
                  <a:gs pos="10000">
                    <a:srgbClr val="F8F8F8"/>
                  </a:gs>
                </a:gsLst>
                <a:lin ang="5400000" scaled="0"/>
              </a:gradFill>
            </a:endParaRP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6" y="6119147"/>
            <a:ext cx="1253051" cy="268786"/>
          </a:xfrm>
          <a:prstGeom prst="rect">
            <a:avLst/>
          </a:prstGeom>
        </p:spPr>
      </p:pic>
      <p:sp>
        <p:nvSpPr>
          <p:cNvPr id="8" name="Title 1"/>
          <p:cNvSpPr>
            <a:spLocks noGrp="1"/>
          </p:cNvSpPr>
          <p:nvPr>
            <p:ph type="title" hasCustomPrompt="1"/>
          </p:nvPr>
        </p:nvSpPr>
        <p:spPr bwMode="black">
          <a:xfrm>
            <a:off x="269232" y="1646860"/>
            <a:ext cx="8961851"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black">
          <a:xfrm>
            <a:off x="269232" y="3441247"/>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6092099"/>
            <a:ext cx="1421066" cy="300619"/>
          </a:xfrm>
          <a:prstGeom prst="rect">
            <a:avLst/>
          </a:prstGeom>
        </p:spPr>
      </p:pic>
    </p:spTree>
    <p:extLst>
      <p:ext uri="{BB962C8B-B14F-4D97-AF65-F5344CB8AC3E}">
        <p14:creationId xmlns:p14="http://schemas.microsoft.com/office/powerpoint/2010/main" val="2147797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2178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51775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01610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80723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61811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86661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9859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266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411760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37414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064447" cy="1158793"/>
          </a:xfrm>
          <a:noFill/>
        </p:spPr>
        <p:txBody>
          <a:bodyPr wrap="square" tIns="91440" bIns="91440" anchor="t" anchorCtr="0">
            <a:spAutoFit/>
          </a:bodyPr>
          <a:lstStyle>
            <a:lvl1pPr>
              <a:defRPr sz="7056"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8065721" cy="724246"/>
          </a:xfrm>
          <a:noFill/>
        </p:spPr>
        <p:txBody>
          <a:bodyPr wrap="square" lIns="182880" tIns="146304" rIns="182880" bIns="146304">
            <a:spAutoFit/>
          </a:bodyPr>
          <a:lstStyle>
            <a:lvl1pPr marL="0" indent="0">
              <a:spcBef>
                <a:spcPts val="0"/>
              </a:spcBef>
              <a:buNone/>
              <a:defRPr sz="3136"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61074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065721" cy="1158793"/>
          </a:xfrm>
          <a:noFill/>
        </p:spPr>
        <p:txBody>
          <a:bodyPr wrap="square" tIns="91440" bIns="91440" anchor="t" anchorCtr="0">
            <a:spAutoFit/>
          </a:bodyPr>
          <a:lstStyle>
            <a:lvl1pPr>
              <a:defRPr sz="7056"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99533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84546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05279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933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698759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6318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35250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509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4" name="Text Placeholder 3"/>
          <p:cNvSpPr>
            <a:spLocks noGrp="1"/>
          </p:cNvSpPr>
          <p:nvPr>
            <p:ph type="body" sz="quarter" idx="10"/>
          </p:nvPr>
        </p:nvSpPr>
        <p:spPr>
          <a:xfrm>
            <a:off x="520700" y="1447800"/>
            <a:ext cx="5394960" cy="5181600"/>
          </a:xfrm>
        </p:spPr>
        <p:txBody>
          <a:bodyPr>
            <a:noAutofit/>
          </a:bodyPr>
          <a:lstStyle>
            <a:lvl1pPr marL="292100" indent="-292100">
              <a:spcBef>
                <a:spcPts val="1200"/>
              </a:spcBef>
              <a:buClr>
                <a:schemeClr val="tx1"/>
              </a:buClr>
              <a:buFont typeface="Wingdings" pitchFamily="2" charset="2"/>
              <a:buChar char=""/>
              <a:defRPr>
                <a:solidFill>
                  <a:schemeClr val="bg1">
                    <a:lumMod val="75000"/>
                    <a:lumOff val="25000"/>
                  </a:schemeClr>
                </a:solidFill>
              </a:defRPr>
            </a:lvl1pPr>
            <a:lvl2pPr marL="520700" indent="-228600">
              <a:defRPr sz="2000">
                <a:solidFill>
                  <a:schemeClr val="bg1">
                    <a:lumMod val="75000"/>
                    <a:lumOff val="25000"/>
                  </a:schemeClr>
                </a:solidFill>
              </a:defRPr>
            </a:lvl2pPr>
            <a:lvl3pPr marL="685800" indent="-165100">
              <a:tabLst/>
              <a:defRPr sz="2000">
                <a:solidFill>
                  <a:schemeClr val="bg1">
                    <a:lumMod val="75000"/>
                    <a:lumOff val="25000"/>
                  </a:schemeClr>
                </a:solidFill>
              </a:defRPr>
            </a:lvl3pPr>
            <a:lvl4pPr marL="863600" indent="-177800">
              <a:defRPr>
                <a:solidFill>
                  <a:schemeClr val="bg1">
                    <a:lumMod val="75000"/>
                    <a:lumOff val="25000"/>
                  </a:schemeClr>
                </a:solidFill>
              </a:defRPr>
            </a:lvl4pPr>
            <a:lvl5pPr marL="1028700" indent="-165100">
              <a:tabLst/>
              <a:defRPr>
                <a:solidFill>
                  <a:schemeClr val="bg1">
                    <a:lumMod val="75000"/>
                    <a:lumOff val="25000"/>
                  </a:schemeClr>
                </a:solidFill>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7" name="Text Placeholder 6"/>
          <p:cNvSpPr>
            <a:spLocks noGrp="1"/>
          </p:cNvSpPr>
          <p:nvPr>
            <p:ph type="body" sz="quarter" idx="11"/>
          </p:nvPr>
        </p:nvSpPr>
        <p:spPr>
          <a:xfrm>
            <a:off x="6277928" y="1447800"/>
            <a:ext cx="5394960" cy="5181600"/>
          </a:xfrm>
        </p:spPr>
        <p:txBody>
          <a:bodyPr>
            <a:noAutofit/>
          </a:bodyPr>
          <a:lstStyle>
            <a:lvl1pPr marL="339725" indent="-339725">
              <a:spcBef>
                <a:spcPts val="1200"/>
              </a:spcBef>
              <a:buFont typeface="Wingdings" pitchFamily="2" charset="2"/>
              <a:buChar char=""/>
              <a:defRPr lang="en-US" sz="3600" kern="1200" spc="-70" baseline="0" dirty="0" smtClean="0">
                <a:solidFill>
                  <a:schemeClr val="bg1">
                    <a:lumMod val="75000"/>
                    <a:lumOff val="25000"/>
                  </a:schemeClr>
                </a:solidFill>
                <a:latin typeface="+mj-lt"/>
                <a:ea typeface="+mn-ea"/>
                <a:cs typeface="+mn-cs"/>
              </a:defRPr>
            </a:lvl1pPr>
            <a:lvl2pPr marL="635000" indent="-342900">
              <a:defRPr lang="en-US" sz="2000" kern="1200" spc="0" baseline="0" dirty="0" smtClean="0">
                <a:solidFill>
                  <a:schemeClr val="bg1">
                    <a:lumMod val="75000"/>
                    <a:lumOff val="25000"/>
                  </a:schemeClr>
                </a:solidFill>
                <a:latin typeface="+mn-lt"/>
                <a:ea typeface="+mn-ea"/>
                <a:cs typeface="+mn-cs"/>
              </a:defRPr>
            </a:lvl2pPr>
            <a:lvl3pPr marL="863600" indent="-342900">
              <a:defRPr lang="en-US" sz="2000" kern="1200" spc="0" baseline="0" dirty="0" smtClean="0">
                <a:solidFill>
                  <a:schemeClr val="bg1">
                    <a:lumMod val="75000"/>
                    <a:lumOff val="25000"/>
                  </a:schemeClr>
                </a:solidFill>
                <a:latin typeface="+mn-lt"/>
                <a:ea typeface="+mn-ea"/>
                <a:cs typeface="+mn-cs"/>
              </a:defRPr>
            </a:lvl3pPr>
            <a:lvl4pPr marL="1028700" indent="-342900">
              <a:defRPr lang="en-US" sz="2000" kern="1200" spc="0" baseline="0" dirty="0" smtClean="0">
                <a:solidFill>
                  <a:schemeClr val="bg1">
                    <a:lumMod val="75000"/>
                    <a:lumOff val="25000"/>
                  </a:schemeClr>
                </a:solidFill>
                <a:latin typeface="+mn-lt"/>
                <a:ea typeface="+mn-ea"/>
                <a:cs typeface="+mn-cs"/>
              </a:defRPr>
            </a:lvl4pPr>
            <a:lvl5pPr marL="1206500" indent="-342900">
              <a:defRPr lang="en-US" sz="2000" kern="1200" spc="0" baseline="0" dirty="0">
                <a:solidFill>
                  <a:schemeClr val="bg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Fifth level</a:t>
            </a:r>
            <a:endParaRPr lang="en-US" dirty="0"/>
          </a:p>
        </p:txBody>
      </p:sp>
    </p:spTree>
    <p:extLst>
      <p:ext uri="{BB962C8B-B14F-4D97-AF65-F5344CB8AC3E}">
        <p14:creationId xmlns:p14="http://schemas.microsoft.com/office/powerpoint/2010/main" val="238528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869817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7"/>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096" y="470068"/>
            <a:ext cx="1421066" cy="300619"/>
          </a:xfrm>
          <a:prstGeom prst="rect">
            <a:avLst/>
          </a:prstGeom>
        </p:spPr>
      </p:pic>
    </p:spTree>
    <p:extLst>
      <p:ext uri="{BB962C8B-B14F-4D97-AF65-F5344CB8AC3E}">
        <p14:creationId xmlns:p14="http://schemas.microsoft.com/office/powerpoint/2010/main" val="276329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75056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28120" y="6006587"/>
            <a:ext cx="1812771" cy="387120"/>
          </a:xfrm>
          <a:prstGeom prst="rect">
            <a:avLst/>
          </a:prstGeom>
          <a:noFill/>
          <a:ln>
            <a:noFill/>
          </a:ln>
        </p:spPr>
      </p:pic>
      <p:sp>
        <p:nvSpPr>
          <p:cNvPr id="3" name="Text Placeholder 2"/>
          <p:cNvSpPr>
            <a:spLocks noGrp="1"/>
          </p:cNvSpPr>
          <p:nvPr>
            <p:ph type="body" sz="quarter" idx="13" hasCustomPrompt="1"/>
          </p:nvPr>
        </p:nvSpPr>
        <p:spPr>
          <a:xfrm>
            <a:off x="269233" y="301618"/>
            <a:ext cx="3583210" cy="567015"/>
          </a:xfrm>
        </p:spPr>
        <p:txBody>
          <a:bodyPr lIns="182880" tIns="146304" rIns="182880" bIns="146304"/>
          <a:lstStyle>
            <a:lvl1pPr marL="0" indent="0">
              <a:buNone/>
              <a:defRPr sz="1960"/>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Tree>
    <p:extLst>
      <p:ext uri="{BB962C8B-B14F-4D97-AF65-F5344CB8AC3E}">
        <p14:creationId xmlns:p14="http://schemas.microsoft.com/office/powerpoint/2010/main" val="16853781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19" tIns="44809" rIns="89619" bIns="44809" numCol="1" anchor="t" anchorCtr="0" compatLnSpc="1">
            <a:prstTxWarp prst="textNoShape">
              <a:avLst/>
            </a:prstTxWarp>
          </a:bodyPr>
          <a:lstStyle/>
          <a:p>
            <a:endParaRPr lang="en-US" sz="1764">
              <a:solidFill>
                <a:srgbClr val="404040"/>
              </a:solidFill>
            </a:endParaRPr>
          </a:p>
        </p:txBody>
      </p:sp>
      <p:sp>
        <p:nvSpPr>
          <p:cNvPr id="6" name="Text Placeholder 2"/>
          <p:cNvSpPr>
            <a:spLocks noGrp="1"/>
          </p:cNvSpPr>
          <p:nvPr>
            <p:ph type="body" sz="quarter" idx="13" hasCustomPrompt="1"/>
          </p:nvPr>
        </p:nvSpPr>
        <p:spPr>
          <a:xfrm>
            <a:off x="269233" y="301618"/>
            <a:ext cx="3583210" cy="567015"/>
          </a:xfrm>
        </p:spPr>
        <p:txBody>
          <a:bodyPr lIns="182880" tIns="146304" rIns="182880" bIns="146304"/>
          <a:lstStyle>
            <a:lvl1pPr marL="0" indent="0">
              <a:buNone/>
              <a:defRPr sz="1960"/>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Tree>
    <p:extLst>
      <p:ext uri="{BB962C8B-B14F-4D97-AF65-F5344CB8AC3E}">
        <p14:creationId xmlns:p14="http://schemas.microsoft.com/office/powerpoint/2010/main" val="3536831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366820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50" y="1635896"/>
            <a:ext cx="8603408" cy="4931036"/>
          </a:xfrm>
        </p:spPr>
        <p:txBody>
          <a:bodyPr wrap="square">
            <a:no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888"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223780297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dirty="0"/>
              <a:t>Click to edit Master title style</a:t>
            </a:r>
          </a:p>
        </p:txBody>
      </p:sp>
    </p:spTree>
    <p:extLst>
      <p:ext uri="{BB962C8B-B14F-4D97-AF65-F5344CB8AC3E}">
        <p14:creationId xmlns:p14="http://schemas.microsoft.com/office/powerpoint/2010/main" val="11045967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44" indent="-336044">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888"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15033032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888" rtl="0" eaLnBrk="1" latinLnBrk="0" hangingPunct="1">
              <a:spcBef>
                <a:spcPct val="20000"/>
              </a:spcBef>
            </a:pPr>
            <a:r>
              <a:rPr lang="en-US" dirty="0"/>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0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57820773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6" name="Text Placeholder 5"/>
          <p:cNvSpPr>
            <a:spLocks noGrp="1"/>
          </p:cNvSpPr>
          <p:nvPr>
            <p:ph type="body" sz="quarter" idx="11"/>
          </p:nvPr>
        </p:nvSpPr>
        <p:spPr>
          <a:xfrm>
            <a:off x="520700" y="1447800"/>
            <a:ext cx="5394960" cy="5181600"/>
          </a:xfrm>
        </p:spPr>
        <p:txBody>
          <a:bodyPr/>
          <a:lstStyle>
            <a:lvl1pPr marL="0" indent="0">
              <a:spcBef>
                <a:spcPts val="12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3363"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9" name="Text Placeholder 8"/>
          <p:cNvSpPr>
            <a:spLocks noGrp="1"/>
          </p:cNvSpPr>
          <p:nvPr>
            <p:ph type="body" sz="quarter" idx="12"/>
          </p:nvPr>
        </p:nvSpPr>
        <p:spPr>
          <a:xfrm>
            <a:off x="6277928" y="1447800"/>
            <a:ext cx="5394960" cy="5181600"/>
          </a:xfrm>
        </p:spPr>
        <p:txBody>
          <a:bodyPr/>
          <a:lstStyle>
            <a:lvl1pPr marL="0" indent="0">
              <a:spcBef>
                <a:spcPts val="1200"/>
              </a:spcBef>
              <a:buNone/>
              <a:defRPr lang="en-US" sz="4000" kern="1200" spc="-70" baseline="0" dirty="0" smtClean="0">
                <a:solidFill>
                  <a:schemeClr val="bg1">
                    <a:lumMod val="75000"/>
                    <a:lumOff val="25000"/>
                  </a:schemeClr>
                </a:solidFill>
                <a:latin typeface="+mn-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bg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Fifth level</a:t>
            </a:r>
            <a:endParaRPr lang="en-US" dirty="0"/>
          </a:p>
        </p:txBody>
      </p:sp>
    </p:spTree>
    <p:extLst>
      <p:ext uri="{BB962C8B-B14F-4D97-AF65-F5344CB8AC3E}">
        <p14:creationId xmlns:p14="http://schemas.microsoft.com/office/powerpoint/2010/main" val="244808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888" rtl="0" eaLnBrk="1" latinLnBrk="0" hangingPunct="1">
              <a:spcBef>
                <a:spcPct val="20000"/>
              </a:spcBef>
              <a:spcAft>
                <a:spcPts val="1600"/>
              </a:spcAft>
            </a:pPr>
            <a:r>
              <a:rPr lang="en-US" dirty="0"/>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0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6720701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888" rtl="0" eaLnBrk="1" latinLnBrk="0" hangingPunct="1">
              <a:spcBef>
                <a:spcPct val="20000"/>
              </a:spcBef>
            </a:pPr>
            <a:r>
              <a:rPr lang="en-US" dirty="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342386896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19" indent="-236475">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16" indent="-336044">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888" rtl="0" eaLnBrk="1" latinLnBrk="0" hangingPunct="1">
              <a:spcBef>
                <a:spcPct val="20000"/>
              </a:spcBef>
              <a:spcAft>
                <a:spcPts val="800"/>
              </a:spcAft>
              <a:buFont typeface="Arial" pitchFamily="34" charset="0"/>
              <a:buNone/>
            </a:pPr>
            <a:r>
              <a:rPr lang="en-US" dirty="0"/>
              <a:t>Click to edit Master text styles</a:t>
            </a:r>
          </a:p>
          <a:p>
            <a:pPr marL="0" marR="0" lvl="1" indent="0" algn="l" defTabSz="895888"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7943" lvl="2" indent="-223972" algn="l" defTabSz="895888"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735895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092984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003" y="2425050"/>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19" tIns="44809" rIns="89619" bIns="44809" numCol="1" anchor="t" anchorCtr="0" compatLnSpc="1">
            <a:prstTxWarp prst="textNoShape">
              <a:avLst/>
            </a:prstTxWarp>
          </a:bodyPr>
          <a:lstStyle/>
          <a:p>
            <a:endParaRPr lang="en-US" sz="1764">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28120" y="6006587"/>
            <a:ext cx="1812771" cy="387120"/>
          </a:xfrm>
          <a:prstGeom prst="rect">
            <a:avLst/>
          </a:prstGeom>
          <a:noFill/>
          <a:ln>
            <a:noFill/>
          </a:ln>
        </p:spPr>
      </p:pic>
    </p:spTree>
    <p:extLst>
      <p:ext uri="{BB962C8B-B14F-4D97-AF65-F5344CB8AC3E}">
        <p14:creationId xmlns:p14="http://schemas.microsoft.com/office/powerpoint/2010/main" val="374958764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408"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7" y="2257102"/>
            <a:ext cx="3825980"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408"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43113743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51503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332237" y="822797"/>
            <a:ext cx="9524352" cy="5212407"/>
          </a:xfrm>
          <a:prstGeom prst="rect">
            <a:avLst/>
          </a:prstGeom>
        </p:spPr>
      </p:pic>
    </p:spTree>
    <p:extLst>
      <p:ext uri="{BB962C8B-B14F-4D97-AF65-F5344CB8AC3E}">
        <p14:creationId xmlns:p14="http://schemas.microsoft.com/office/powerpoint/2010/main" val="83269605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pic>
        <p:nvPicPr>
          <p:cNvPr id="6"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77812" y="440043"/>
            <a:ext cx="2906279" cy="1257969"/>
          </a:xfrm>
          <a:prstGeom prst="rect">
            <a:avLst/>
          </a:prstGeom>
        </p:spPr>
      </p:pic>
    </p:spTree>
    <p:extLst>
      <p:ext uri="{BB962C8B-B14F-4D97-AF65-F5344CB8AC3E}">
        <p14:creationId xmlns:p14="http://schemas.microsoft.com/office/powerpoint/2010/main" val="232574831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 y="1008"/>
            <a:ext cx="12188824" cy="6855984"/>
          </a:xfrm>
          <a:prstGeom prst="rect">
            <a:avLst/>
          </a:prstGeom>
        </p:spPr>
      </p:pic>
      <p:sp>
        <p:nvSpPr>
          <p:cNvPr id="14" name="Dark gradation bottom"/>
          <p:cNvSpPr/>
          <p:nvPr userDrawn="1"/>
        </p:nvSpPr>
        <p:spPr bwMode="gray">
          <a:xfrm flipV="1">
            <a:off x="1" y="-3"/>
            <a:ext cx="12198903" cy="6858000"/>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07"/>
            <a:ext cx="12198902" cy="6858000"/>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169" y="2084172"/>
            <a:ext cx="6273340"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2084172"/>
            <a:ext cx="6274895" cy="2062069"/>
          </a:xfrm>
          <a:noFill/>
        </p:spPr>
        <p:txBody>
          <a:bodyPr vert="horz" wrap="square" lIns="146304" tIns="91440" rIns="146304" bIns="91440" rtlCol="0" anchor="t" anchorCtr="0">
            <a:noAutofit/>
          </a:bodyPr>
          <a:lstStyle>
            <a:lvl1pPr>
              <a:defRPr lang="en-US" sz="5880"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169" y="4146242"/>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4667" y="440043"/>
            <a:ext cx="2906279" cy="1257969"/>
          </a:xfrm>
          <a:prstGeom prst="rect">
            <a:avLst/>
          </a:prstGeom>
        </p:spPr>
      </p:pic>
    </p:spTree>
    <p:extLst>
      <p:ext uri="{BB962C8B-B14F-4D97-AF65-F5344CB8AC3E}">
        <p14:creationId xmlns:p14="http://schemas.microsoft.com/office/powerpoint/2010/main" val="774232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image" Target="../media/image8.png"/><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theme" Target="../theme/theme4.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theme" Target="../theme/theme5.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image" Target="../media/image13.png"/><Relationship Id="rId2" Type="http://schemas.openxmlformats.org/officeDocument/2006/relationships/slideLayout" Target="../slideLayouts/slideLayout84.xml"/><Relationship Id="rId16" Type="http://schemas.openxmlformats.org/officeDocument/2006/relationships/theme" Target="../theme/theme6.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34" Type="http://schemas.openxmlformats.org/officeDocument/2006/relationships/image" Target="../media/image16.png"/><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theme" Target="../theme/theme7.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image" Target="../media/image17.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theme" Target="../theme/theme8.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0.xml"/><Relationship Id="rId3" Type="http://schemas.openxmlformats.org/officeDocument/2006/relationships/slideLayout" Target="../slideLayouts/slideLayout155.xml"/><Relationship Id="rId7" Type="http://schemas.openxmlformats.org/officeDocument/2006/relationships/slideLayout" Target="../slideLayouts/slideLayout159.xml"/><Relationship Id="rId12" Type="http://schemas.openxmlformats.org/officeDocument/2006/relationships/theme" Target="../theme/theme9.xml"/><Relationship Id="rId2" Type="http://schemas.openxmlformats.org/officeDocument/2006/relationships/slideLayout" Target="../slideLayouts/slideLayout154.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5" Type="http://schemas.openxmlformats.org/officeDocument/2006/relationships/slideLayout" Target="../slideLayouts/slideLayout157.xml"/><Relationship Id="rId10" Type="http://schemas.openxmlformats.org/officeDocument/2006/relationships/slideLayout" Target="../slideLayouts/slideLayout162.xml"/><Relationship Id="rId4" Type="http://schemas.openxmlformats.org/officeDocument/2006/relationships/slideLayout" Target="../slideLayouts/slideLayout156.xml"/><Relationship Id="rId9" Type="http://schemas.openxmlformats.org/officeDocument/2006/relationships/slideLayout" Target="../slideLayouts/slideLayout1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s-ES_tradnl"/>
              <a:t>Click to edit Master title style</a:t>
            </a:r>
            <a:endParaRPr lang="en-US" dirty="0"/>
          </a:p>
        </p:txBody>
      </p:sp>
      <p:sp>
        <p:nvSpPr>
          <p:cNvPr id="4" name="Text Placeholder 3"/>
          <p:cNvSpPr>
            <a:spLocks noGrp="1"/>
          </p:cNvSpPr>
          <p:nvPr>
            <p:ph type="body" idx="1"/>
          </p:nvPr>
        </p:nvSpPr>
        <p:spPr>
          <a:xfrm>
            <a:off x="520700" y="1447800"/>
            <a:ext cx="11152188" cy="5181600"/>
          </a:xfrm>
          <a:prstGeom prst="rect">
            <a:avLst/>
          </a:prstGeom>
        </p:spPr>
        <p:txBody>
          <a:bodyPr vert="horz" lIns="0" tIns="0" rIns="0" bIns="0" rtlCol="0">
            <a:noAutofit/>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871470716"/>
      </p:ext>
    </p:extLst>
  </p:cSld>
  <p:clrMap bg1="dk1" tx1="lt1" bg2="dk2" tx2="lt2" accent1="accent1" accent2="accent2" accent3="accent3" accent4="accent4" accent5="accent5" accent6="accent6" hlink="hlink" folHlink="folHlink"/>
  <p:sldLayoutIdLst>
    <p:sldLayoutId id="2147484083" r:id="rId1"/>
    <p:sldLayoutId id="2147484084" r:id="rId2"/>
    <p:sldLayoutId id="2147484097" r:id="rId3"/>
    <p:sldLayoutId id="2147484085" r:id="rId4"/>
    <p:sldLayoutId id="2147484086" r:id="rId5"/>
    <p:sldLayoutId id="2147484087" r:id="rId6"/>
    <p:sldLayoutId id="2147484088" r:id="rId7"/>
    <p:sldLayoutId id="2147484089" r:id="rId8"/>
    <p:sldLayoutId id="2147484090" r:id="rId9"/>
    <p:sldLayoutId id="2147484092" r:id="rId10"/>
    <p:sldLayoutId id="2147484098" r:id="rId11"/>
    <p:sldLayoutId id="2147484100" r:id="rId12"/>
    <p:sldLayoutId id="2147484099" r:id="rId13"/>
    <p:sldLayoutId id="2147484093" r:id="rId14"/>
    <p:sldLayoutId id="2147484094" r:id="rId15"/>
    <p:sldLayoutId id="2147484095" r:id="rId16"/>
    <p:sldLayoutId id="2147484096" r:id="rId17"/>
    <p:sldLayoutId id="2147484127" r:id="rId18"/>
    <p:sldLayoutId id="2147484161" r:id="rId19"/>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2">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660" y="196326"/>
            <a:ext cx="11149013" cy="1163637"/>
          </a:xfrm>
          <a:prstGeom prst="rect">
            <a:avLst/>
          </a:prstGeom>
        </p:spPr>
        <p:txBody>
          <a:bodyPr vert="horz" wrap="square" lIns="0" tIns="0" rIns="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605177" y="1684476"/>
            <a:ext cx="11149012" cy="1551194"/>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solidFill>
                <a:srgbClr val="292929">
                  <a:tint val="75000"/>
                </a:srgbClr>
              </a:solidFill>
            </a:endParaRPr>
          </a:p>
        </p:txBody>
      </p:sp>
      <p:sp>
        <p:nvSpPr>
          <p:cNvPr id="5" name="Footer Placeholder 4"/>
          <p:cNvSpPr>
            <a:spLocks noGrp="1"/>
          </p:cNvSpPr>
          <p:nvPr>
            <p:ph type="ftr" sz="quarter" idx="3"/>
          </p:nvPr>
        </p:nvSpPr>
        <p:spPr>
          <a:xfrm>
            <a:off x="4164013"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solidFill>
                  <a:srgbClr val="292929">
                    <a:tint val="75000"/>
                  </a:srgbClr>
                </a:solidFill>
              </a:rPr>
              <a:t>Microsoft Confidential</a:t>
            </a:r>
          </a:p>
        </p:txBody>
      </p:sp>
      <p:sp>
        <p:nvSpPr>
          <p:cNvPr id="6" name="Slide Number Placeholder 5"/>
          <p:cNvSpPr>
            <a:spLocks noGrp="1"/>
          </p:cNvSpPr>
          <p:nvPr>
            <p:ph type="sldNum" sz="quarter" idx="4"/>
          </p:nvPr>
        </p:nvSpPr>
        <p:spPr>
          <a:xfrm>
            <a:off x="8736013" y="6356350"/>
            <a:ext cx="28432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1642571342"/>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ransition>
    <p:fade/>
  </p:transition>
  <p:hf hdr="0" dt="0"/>
  <p:txStyles>
    <p:titleStyle>
      <a:lvl1pPr algn="l" defTabSz="914363" rtl="0" eaLnBrk="1" latinLnBrk="0" hangingPunct="1">
        <a:lnSpc>
          <a:spcPct val="90000"/>
        </a:lnSpc>
        <a:spcBef>
          <a:spcPct val="0"/>
        </a:spcBef>
        <a:buNone/>
        <a:defRPr lang="en-US" sz="4800" b="0" kern="1200" cap="none" spc="-200" baseline="0" dirty="0" smtClean="0">
          <a:ln w="3175">
            <a:noFill/>
          </a:ln>
          <a:solidFill>
            <a:schemeClr val="tx1">
              <a:alpha val="98824"/>
            </a:schemeClr>
          </a:solidFill>
          <a:effectLst/>
          <a:latin typeface="+mn-lt"/>
          <a:ea typeface="+mn-ea"/>
          <a:cs typeface="Arial" charset="0"/>
        </a:defRPr>
      </a:lvl1pPr>
    </p:titleStyle>
    <p:bodyStyle>
      <a:lvl1pPr marL="460375" indent="-460375" algn="l" defTabSz="914363" rtl="0" eaLnBrk="1" latinLnBrk="0" hangingPunct="1">
        <a:lnSpc>
          <a:spcPct val="90000"/>
        </a:lnSpc>
        <a:spcBef>
          <a:spcPct val="20000"/>
        </a:spcBef>
        <a:buClr>
          <a:srgbClr val="00DCFF"/>
        </a:buClr>
        <a:buSzPct val="90000"/>
        <a:buFont typeface="Arial" pitchFamily="34" charset="0"/>
        <a:buChar char="•"/>
        <a:defRPr sz="2400" kern="1200">
          <a:solidFill>
            <a:schemeClr val="tx1">
              <a:lumMod val="75000"/>
              <a:lumOff val="25000"/>
              <a:alpha val="99000"/>
            </a:schemeClr>
          </a:solidFill>
          <a:latin typeface="+mn-lt"/>
          <a:ea typeface="+mn-ea"/>
          <a:cs typeface="+mn-cs"/>
        </a:defRPr>
      </a:lvl1pPr>
      <a:lvl2pPr marL="855663" indent="-395288" algn="l" defTabSz="914363" rtl="0" eaLnBrk="1" latinLnBrk="0" hangingPunct="1">
        <a:lnSpc>
          <a:spcPct val="90000"/>
        </a:lnSpc>
        <a:spcBef>
          <a:spcPct val="20000"/>
        </a:spcBef>
        <a:buClr>
          <a:srgbClr val="00DCFF"/>
        </a:buClr>
        <a:buSzPct val="90000"/>
        <a:buFont typeface="Arial" pitchFamily="34" charset="0"/>
        <a:buChar char="•"/>
        <a:defRPr sz="2000" kern="1200">
          <a:solidFill>
            <a:schemeClr val="tx1">
              <a:lumMod val="75000"/>
              <a:lumOff val="25000"/>
              <a:alpha val="99000"/>
            </a:schemeClr>
          </a:solidFill>
          <a:latin typeface="+mn-lt"/>
          <a:ea typeface="+mn-ea"/>
          <a:cs typeface="+mn-cs"/>
        </a:defRPr>
      </a:lvl2pPr>
      <a:lvl3pPr marL="1258888" indent="-403225" algn="l" defTabSz="914363" rtl="0" eaLnBrk="1" latinLnBrk="0" hangingPunct="1">
        <a:lnSpc>
          <a:spcPct val="90000"/>
        </a:lnSpc>
        <a:spcBef>
          <a:spcPct val="20000"/>
        </a:spcBef>
        <a:buClr>
          <a:srgbClr val="00DCFF"/>
        </a:buClr>
        <a:buSzPct val="90000"/>
        <a:buFont typeface="Arial" pitchFamily="34" charset="0"/>
        <a:buChar char="•"/>
        <a:defRPr sz="1800" kern="1200">
          <a:solidFill>
            <a:schemeClr val="tx1">
              <a:lumMod val="75000"/>
              <a:lumOff val="25000"/>
              <a:alpha val="99000"/>
            </a:schemeClr>
          </a:solidFill>
          <a:latin typeface="+mn-lt"/>
          <a:ea typeface="+mn-ea"/>
          <a:cs typeface="+mn-cs"/>
        </a:defRPr>
      </a:lvl3pPr>
      <a:lvl4pPr marL="1604963" indent="-346075" algn="l" defTabSz="914363" rtl="0" eaLnBrk="1" latinLnBrk="0" hangingPunct="1">
        <a:lnSpc>
          <a:spcPct val="90000"/>
        </a:lnSpc>
        <a:spcBef>
          <a:spcPct val="20000"/>
        </a:spcBef>
        <a:buClr>
          <a:srgbClr val="00DCFF"/>
        </a:buClr>
        <a:buSzPct val="90000"/>
        <a:buFont typeface="Arial" pitchFamily="34" charset="0"/>
        <a:buChar char="•"/>
        <a:defRPr sz="1600" kern="1200">
          <a:solidFill>
            <a:schemeClr val="tx1">
              <a:lumMod val="75000"/>
              <a:lumOff val="25000"/>
              <a:alpha val="99000"/>
            </a:schemeClr>
          </a:solidFill>
          <a:latin typeface="+mn-lt"/>
          <a:ea typeface="+mn-ea"/>
          <a:cs typeface="+mn-cs"/>
        </a:defRPr>
      </a:lvl4pPr>
      <a:lvl5pPr marL="1941513" indent="-336550" algn="l" defTabSz="914363" rtl="0" eaLnBrk="1" latinLnBrk="0" hangingPunct="1">
        <a:lnSpc>
          <a:spcPct val="90000"/>
        </a:lnSpc>
        <a:spcBef>
          <a:spcPct val="20000"/>
        </a:spcBef>
        <a:buClr>
          <a:srgbClr val="00DCFF"/>
        </a:buClr>
        <a:buSzPct val="90000"/>
        <a:buFont typeface="Arial" pitchFamily="34" charset="0"/>
        <a:buChar char="•"/>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800347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 id="2147484140" r:id="rId12"/>
  </p:sldLayoutIdLst>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2032874324"/>
      </p:ext>
    </p:extLst>
  </p:cSld>
  <p:clrMap bg1="lt1" tx1="dk1" bg2="lt2" tx2="dk2" accent1="accent1" accent2="accent2" accent3="accent3" accent4="accent4" accent5="accent5" accent6="accent6" hlink="hlink" folHlink="folHlink"/>
  <p:sldLayoutIdLst>
    <p:sldLayoutId id="2147484145" r:id="rId1"/>
    <p:sldLayoutId id="2147484146" r:id="rId2"/>
    <p:sldLayoutId id="2147484147" r:id="rId3"/>
    <p:sldLayoutId id="2147484148" r:id="rId4"/>
    <p:sldLayoutId id="2147484149" r:id="rId5"/>
    <p:sldLayoutId id="2147484150" r:id="rId6"/>
    <p:sldLayoutId id="2147484151" r:id="rId7"/>
    <p:sldLayoutId id="2147484152" r:id="rId8"/>
    <p:sldLayoutId id="2147484153" r:id="rId9"/>
    <p:sldLayoutId id="2147484154" r:id="rId10"/>
    <p:sldLayoutId id="2147484155" r:id="rId11"/>
    <p:sldLayoutId id="2147484156" r:id="rId12"/>
    <p:sldLayoutId id="2147484157" r:id="rId13"/>
    <p:sldLayoutId id="2147484158" r:id="rId14"/>
    <p:sldLayoutId id="2147484159" r:id="rId15"/>
    <p:sldLayoutId id="2147484160" r:id="rId16"/>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67685" y="-217"/>
            <a:ext cx="935232" cy="5654620"/>
            <a:chOff x="12618968" y="-221"/>
            <a:chExt cx="954234" cy="5767188"/>
          </a:xfrm>
        </p:grpSpPr>
        <p:grpSp>
          <p:nvGrpSpPr>
            <p:cNvPr id="26" name="Group 25"/>
            <p:cNvGrpSpPr/>
            <p:nvPr userDrawn="1"/>
          </p:nvGrpSpPr>
          <p:grpSpPr>
            <a:xfrm rot="5400000">
              <a:off x="11584221" y="1040743"/>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3828"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3828"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3828"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3828"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093"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093"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239357719"/>
      </p:ext>
    </p:extLst>
  </p:cSld>
  <p:clrMap bg1="lt1" tx1="dk1" bg2="lt2" tx2="dk2" accent1="accent1" accent2="accent2" accent3="accent3" accent4="accent4" accent5="accent5" accent6="accent6" hlink="hlink" folHlink="folHlink"/>
  <p:sldLayoutIdLst>
    <p:sldLayoutId id="2147484163" r:id="rId1"/>
    <p:sldLayoutId id="2147484164" r:id="rId2"/>
    <p:sldLayoutId id="2147484165" r:id="rId3"/>
    <p:sldLayoutId id="2147484166" r:id="rId4"/>
    <p:sldLayoutId id="2147484167" r:id="rId5"/>
    <p:sldLayoutId id="2147484168" r:id="rId6"/>
    <p:sldLayoutId id="2147484169" r:id="rId7"/>
    <p:sldLayoutId id="2147484170" r:id="rId8"/>
    <p:sldLayoutId id="2147484171" r:id="rId9"/>
    <p:sldLayoutId id="2147484172" r:id="rId10"/>
    <p:sldLayoutId id="2147484173" r:id="rId11"/>
    <p:sldLayoutId id="2147484174" r:id="rId12"/>
    <p:sldLayoutId id="2147484175" r:id="rId13"/>
    <p:sldLayoutId id="2147484176" r:id="rId14"/>
    <p:sldLayoutId id="2147484177" r:id="rId15"/>
    <p:sldLayoutId id="2147484178" r:id="rId16"/>
    <p:sldLayoutId id="2147484179" r:id="rId17"/>
    <p:sldLayoutId id="2147484180" r:id="rId18"/>
    <p:sldLayoutId id="2147484181" r:id="rId19"/>
    <p:sldLayoutId id="2147484182" r:id="rId20"/>
    <p:sldLayoutId id="2147484183" r:id="rId21"/>
    <p:sldLayoutId id="2147484184" r:id="rId22"/>
    <p:sldLayoutId id="2147484185" r:id="rId23"/>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2279051391"/>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 id="2147484195" r:id="rId9"/>
    <p:sldLayoutId id="2147484196" r:id="rId10"/>
    <p:sldLayoutId id="2147484197" r:id="rId11"/>
    <p:sldLayoutId id="2147484198" r:id="rId12"/>
    <p:sldLayoutId id="2147484199" r:id="rId13"/>
    <p:sldLayoutId id="2147484200" r:id="rId14"/>
    <p:sldLayoutId id="2147484201" r:id="rId15"/>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510416591"/>
      </p:ext>
    </p:extLst>
  </p:cSld>
  <p:clrMap bg1="dk1" tx1="lt1" bg2="dk2" tx2="lt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 id="2147484214" r:id="rId11"/>
    <p:sldLayoutId id="2147484215" r:id="rId12"/>
    <p:sldLayoutId id="2147484216" r:id="rId13"/>
    <p:sldLayoutId id="2147484217" r:id="rId14"/>
    <p:sldLayoutId id="2147484218" r:id="rId15"/>
    <p:sldLayoutId id="2147484219" r:id="rId16"/>
    <p:sldLayoutId id="2147484220" r:id="rId17"/>
    <p:sldLayoutId id="2147484221" r:id="rId18"/>
    <p:sldLayoutId id="2147484222" r:id="rId19"/>
    <p:sldLayoutId id="2147484223" r:id="rId20"/>
    <p:sldLayoutId id="2147484224" r:id="rId21"/>
    <p:sldLayoutId id="2147484225" r:id="rId22"/>
    <p:sldLayoutId id="2147484226" r:id="rId23"/>
    <p:sldLayoutId id="2147484227" r:id="rId24"/>
    <p:sldLayoutId id="2147484228" r:id="rId25"/>
    <p:sldLayoutId id="2147484229" r:id="rId26"/>
    <p:sldLayoutId id="2147484230" r:id="rId27"/>
    <p:sldLayoutId id="2147484231" r:id="rId28"/>
    <p:sldLayoutId id="2147484232" r:id="rId29"/>
    <p:sldLayoutId id="2147484233" r:id="rId30"/>
    <p:sldLayoutId id="2147484234" r:id="rId31"/>
    <p:sldLayoutId id="2147484235" r:id="rId32"/>
  </p:sldLayoutIdLst>
  <p:transition>
    <p:fade/>
  </p:transition>
  <p:txStyles>
    <p:title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5"/>
        </a:buBlip>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5"/>
        </a:buBlip>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5"/>
        </a:buBlip>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5"/>
        </a:buBlip>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5"/>
        </a:buBlip>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2"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p:cNvGrpSpPr/>
          <p:nvPr userDrawn="1"/>
        </p:nvGrpSpPr>
        <p:grpSpPr>
          <a:xfrm>
            <a:off x="12367681" y="-8231"/>
            <a:ext cx="936611" cy="5662633"/>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1729744761"/>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 id="2147484248" r:id="rId12"/>
    <p:sldLayoutId id="2147484249" r:id="rId13"/>
    <p:sldLayoutId id="2147484250" r:id="rId14"/>
    <p:sldLayoutId id="2147484251" r:id="rId15"/>
    <p:sldLayoutId id="2147484252" r:id="rId16"/>
    <p:sldLayoutId id="2147484253" r:id="rId17"/>
    <p:sldLayoutId id="2147484254" r:id="rId18"/>
    <p:sldLayoutId id="2147484255" r:id="rId19"/>
    <p:sldLayoutId id="2147484256" r:id="rId20"/>
    <p:sldLayoutId id="2147484257" r:id="rId21"/>
    <p:sldLayoutId id="2147484258" r:id="rId22"/>
    <p:sldLayoutId id="2147484259" r:id="rId23"/>
  </p:sldLayoutIdLst>
  <p:transition>
    <p:fade/>
  </p:transition>
  <p:txStyles>
    <p:title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11/30/2016</a:t>
            </a:fld>
            <a:endParaRPr lang="en-US"/>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261712302"/>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5.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65.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6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0.xml"/></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85.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32.png"/><Relationship Id="rId4" Type="http://schemas.openxmlformats.org/officeDocument/2006/relationships/diagramLayout" Target="../diagrams/layout1.xml"/><Relationship Id="rId9"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70.xml"/><Relationship Id="rId4" Type="http://schemas.openxmlformats.org/officeDocument/2006/relationships/image" Target="../media/image37.jpg"/></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54.xml"/><Relationship Id="rId5" Type="http://schemas.microsoft.com/office/2007/relationships/hdphoto" Target="../media/hdphoto2.wdp"/><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12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8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5.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70.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598003"/>
            <a:ext cx="11149013" cy="1661993"/>
          </a:xfrm>
        </p:spPr>
        <p:txBody>
          <a:bodyPr/>
          <a:lstStyle/>
          <a:p>
            <a:pPr algn="ctr"/>
            <a:r>
              <a:rPr lang="es-AR" sz="7200" dirty="0">
                <a:cs typeface="Haettenschweiler"/>
              </a:rPr>
              <a:t>.NET Core Workshop</a:t>
            </a:r>
            <a:br>
              <a:rPr lang="es-AR" sz="7200" dirty="0">
                <a:cs typeface="Haettenschweiler"/>
              </a:rPr>
            </a:br>
            <a:endParaRPr lang="es-AR" sz="4800" dirty="0">
              <a:cs typeface="Haettenschweiler"/>
            </a:endParaRPr>
          </a:p>
        </p:txBody>
      </p:sp>
      <p:sp>
        <p:nvSpPr>
          <p:cNvPr id="7" name="TextBox 6"/>
          <p:cNvSpPr txBox="1"/>
          <p:nvPr/>
        </p:nvSpPr>
        <p:spPr>
          <a:xfrm>
            <a:off x="323170" y="4984296"/>
            <a:ext cx="5163230" cy="861774"/>
          </a:xfrm>
          <a:prstGeom prst="rect">
            <a:avLst/>
          </a:prstGeom>
          <a:noFill/>
        </p:spPr>
        <p:txBody>
          <a:bodyPr wrap="square" lIns="0" tIns="0" rIns="0" bIns="0" rtlCol="0">
            <a:spAutoFit/>
          </a:bodyPr>
          <a:lstStyle/>
          <a:p>
            <a:r>
              <a:rPr lang="es-AR" sz="2800" dirty="0">
                <a:gradFill>
                  <a:gsLst>
                    <a:gs pos="2917">
                      <a:schemeClr val="tx1"/>
                    </a:gs>
                    <a:gs pos="30000">
                      <a:schemeClr val="tx1"/>
                    </a:gs>
                  </a:gsLst>
                  <a:lin ang="5400000" scaled="0"/>
                </a:gradFill>
              </a:rPr>
              <a:t>@</a:t>
            </a:r>
            <a:r>
              <a:rPr lang="es-AR" sz="2800" dirty="0" err="1">
                <a:gradFill>
                  <a:gsLst>
                    <a:gs pos="2917">
                      <a:schemeClr val="tx1"/>
                    </a:gs>
                    <a:gs pos="30000">
                      <a:schemeClr val="tx1"/>
                    </a:gs>
                  </a:gsLst>
                  <a:lin ang="5400000" scaled="0"/>
                </a:gradFill>
              </a:rPr>
              <a:t>marianosz</a:t>
            </a:r>
            <a:endParaRPr lang="es-AR" sz="2800" dirty="0">
              <a:gradFill>
                <a:gsLst>
                  <a:gs pos="2917">
                    <a:schemeClr val="tx1"/>
                  </a:gs>
                  <a:gs pos="30000">
                    <a:schemeClr val="tx1"/>
                  </a:gs>
                </a:gsLst>
                <a:lin ang="5400000" scaled="0"/>
              </a:gradFill>
            </a:endParaRPr>
          </a:p>
          <a:p>
            <a:r>
              <a:rPr lang="es-AR" sz="2800" dirty="0">
                <a:gradFill>
                  <a:gsLst>
                    <a:gs pos="2917">
                      <a:schemeClr val="tx1"/>
                    </a:gs>
                    <a:gs pos="30000">
                      <a:schemeClr val="tx1"/>
                    </a:gs>
                  </a:gsLst>
                  <a:lin ang="5400000" scaled="0"/>
                </a:gradFill>
              </a:rPr>
              <a:t>http://weblogs.asp.net/marianos</a:t>
            </a:r>
          </a:p>
        </p:txBody>
      </p:sp>
    </p:spTree>
    <p:extLst>
      <p:ext uri="{BB962C8B-B14F-4D97-AF65-F5344CB8AC3E}">
        <p14:creationId xmlns:p14="http://schemas.microsoft.com/office/powerpoint/2010/main" val="206465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169" y="1189177"/>
            <a:ext cx="11650488" cy="5240217"/>
          </a:xfrm>
        </p:spPr>
        <p:txBody>
          <a:bodyPr/>
          <a:lstStyle/>
          <a:p>
            <a:pPr marL="0" indent="0">
              <a:buNone/>
            </a:pPr>
            <a:r>
              <a:rPr lang="es-AR" dirty="0">
                <a:solidFill>
                  <a:schemeClr val="bg1"/>
                </a:solidFill>
              </a:rPr>
              <a:t>Full .NET CLR</a:t>
            </a:r>
          </a:p>
          <a:p>
            <a:pPr marL="336044" lvl="1" indent="0">
              <a:buNone/>
            </a:pPr>
            <a:r>
              <a:rPr lang="en-US" dirty="0">
                <a:solidFill>
                  <a:schemeClr val="bg1"/>
                </a:solidFill>
              </a:rPr>
              <a:t>Includes all APIS, and ensures backward compatibility.</a:t>
            </a:r>
            <a:endParaRPr lang="es-AR" dirty="0">
              <a:solidFill>
                <a:schemeClr val="bg1"/>
              </a:solidFill>
            </a:endParaRPr>
          </a:p>
          <a:p>
            <a:pPr marL="0" indent="0">
              <a:buNone/>
            </a:pPr>
            <a:r>
              <a:rPr lang="es-AR" dirty="0">
                <a:solidFill>
                  <a:schemeClr val="bg1"/>
                </a:solidFill>
              </a:rPr>
              <a:t>.NET Core</a:t>
            </a:r>
          </a:p>
          <a:p>
            <a:pPr marL="336044" lvl="1" indent="0">
              <a:buNone/>
            </a:pPr>
            <a:r>
              <a:rPr lang="es-AR" dirty="0">
                <a:solidFill>
                  <a:schemeClr val="bg1"/>
                </a:solidFill>
              </a:rPr>
              <a:t>Small (11 MB)</a:t>
            </a:r>
          </a:p>
          <a:p>
            <a:pPr marL="336044" lvl="1" indent="0">
              <a:buNone/>
            </a:pPr>
            <a:r>
              <a:rPr lang="en-US" dirty="0" err="1">
                <a:solidFill>
                  <a:schemeClr val="bg1"/>
                </a:solidFill>
              </a:rPr>
              <a:t>Composable</a:t>
            </a:r>
            <a:r>
              <a:rPr lang="en-US" dirty="0">
                <a:solidFill>
                  <a:schemeClr val="bg1"/>
                </a:solidFill>
              </a:rPr>
              <a:t>, distributed via </a:t>
            </a:r>
            <a:r>
              <a:rPr lang="en-US" dirty="0" err="1">
                <a:solidFill>
                  <a:schemeClr val="bg1"/>
                </a:solidFill>
              </a:rPr>
              <a:t>NuGET</a:t>
            </a:r>
            <a:endParaRPr lang="en-US" dirty="0">
              <a:solidFill>
                <a:schemeClr val="bg1"/>
              </a:solidFill>
            </a:endParaRPr>
          </a:p>
          <a:p>
            <a:pPr marL="336044" lvl="1" indent="0">
              <a:buNone/>
            </a:pPr>
            <a:r>
              <a:rPr lang="en-US" dirty="0">
                <a:solidFill>
                  <a:schemeClr val="bg1"/>
                </a:solidFill>
              </a:rPr>
              <a:t>Side by Side</a:t>
            </a:r>
            <a:endParaRPr lang="es-AR" dirty="0">
              <a:solidFill>
                <a:schemeClr val="bg1"/>
              </a:solidFill>
            </a:endParaRPr>
          </a:p>
          <a:p>
            <a:pPr marL="336044" lvl="1" indent="0">
              <a:buNone/>
            </a:pPr>
            <a:r>
              <a:rPr lang="es-AR" b="1" dirty="0">
                <a:solidFill>
                  <a:schemeClr val="bg1"/>
                </a:solidFill>
              </a:rPr>
              <a:t>Cross-</a:t>
            </a:r>
            <a:r>
              <a:rPr lang="es-AR" b="1" dirty="0" err="1">
                <a:solidFill>
                  <a:schemeClr val="bg1"/>
                </a:solidFill>
              </a:rPr>
              <a:t>Platform</a:t>
            </a:r>
            <a:endParaRPr lang="es-AR" b="1" dirty="0">
              <a:solidFill>
                <a:schemeClr val="bg1"/>
              </a:solidFill>
            </a:endParaRPr>
          </a:p>
          <a:p>
            <a:pPr marL="560073" lvl="2" indent="0">
              <a:buNone/>
            </a:pPr>
            <a:r>
              <a:rPr lang="es-AR" dirty="0">
                <a:solidFill>
                  <a:schemeClr val="bg1"/>
                </a:solidFill>
              </a:rPr>
              <a:t>Windows, OS X, Linux</a:t>
            </a:r>
          </a:p>
          <a:p>
            <a:pPr marL="560073" lvl="2" indent="0">
              <a:buNone/>
            </a:pPr>
            <a:r>
              <a:rPr lang="es-AR" dirty="0" err="1">
                <a:solidFill>
                  <a:schemeClr val="bg1"/>
                </a:solidFill>
              </a:rPr>
              <a:t>Ryujit</a:t>
            </a:r>
            <a:r>
              <a:rPr lang="es-AR" dirty="0">
                <a:solidFill>
                  <a:schemeClr val="bg1"/>
                </a:solidFill>
              </a:rPr>
              <a:t> y .NET GC OSS</a:t>
            </a:r>
          </a:p>
          <a:p>
            <a:pPr lvl="1"/>
            <a:endParaRPr lang="es-AR" dirty="0"/>
          </a:p>
          <a:p>
            <a:endParaRPr lang="es-AR" dirty="0"/>
          </a:p>
        </p:txBody>
      </p:sp>
      <p:sp>
        <p:nvSpPr>
          <p:cNvPr id="2" name="Title 1"/>
          <p:cNvSpPr>
            <a:spLocks noGrp="1"/>
          </p:cNvSpPr>
          <p:nvPr>
            <p:ph type="title"/>
          </p:nvPr>
        </p:nvSpPr>
        <p:spPr/>
        <p:txBody>
          <a:bodyPr/>
          <a:lstStyle/>
          <a:p>
            <a:r>
              <a:rPr lang="es-AR" dirty="0">
                <a:solidFill>
                  <a:schemeClr val="bg1"/>
                </a:solidFill>
              </a:rPr>
              <a:t>.NET </a:t>
            </a:r>
            <a:r>
              <a:rPr lang="es-AR" dirty="0" err="1">
                <a:solidFill>
                  <a:schemeClr val="bg1"/>
                </a:solidFill>
              </a:rPr>
              <a:t>Runtimes</a:t>
            </a:r>
            <a:endParaRPr lang="es-AR" dirty="0">
              <a:solidFill>
                <a:schemeClr val="bg1"/>
              </a:solidFill>
            </a:endParaRPr>
          </a:p>
        </p:txBody>
      </p:sp>
    </p:spTree>
    <p:extLst>
      <p:ext uri="{BB962C8B-B14F-4D97-AF65-F5344CB8AC3E}">
        <p14:creationId xmlns:p14="http://schemas.microsoft.com/office/powerpoint/2010/main" val="37226573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169" y="1189176"/>
            <a:ext cx="11650488" cy="1071062"/>
          </a:xfrm>
        </p:spPr>
        <p:txBody>
          <a:bodyPr/>
          <a:lstStyle/>
          <a:p>
            <a:pPr marL="0" indent="0">
              <a:buNone/>
            </a:pPr>
            <a:r>
              <a:rPr lang="en-US" sz="3200" dirty="0">
                <a:solidFill>
                  <a:schemeClr val="bg1"/>
                </a:solidFill>
              </a:rPr>
              <a:t>A single tool for compiling, deploying, and managing .NET applications on all platforms</a:t>
            </a:r>
            <a:endParaRPr lang="es-AR" sz="2800" dirty="0">
              <a:solidFill>
                <a:schemeClr val="bg1"/>
              </a:solidFill>
            </a:endParaRPr>
          </a:p>
        </p:txBody>
      </p:sp>
      <p:sp>
        <p:nvSpPr>
          <p:cNvPr id="2" name="Title 1"/>
          <p:cNvSpPr>
            <a:spLocks noGrp="1"/>
          </p:cNvSpPr>
          <p:nvPr>
            <p:ph type="title"/>
          </p:nvPr>
        </p:nvSpPr>
        <p:spPr/>
        <p:txBody>
          <a:bodyPr/>
          <a:lstStyle/>
          <a:p>
            <a:r>
              <a:rPr lang="es-AR" dirty="0">
                <a:solidFill>
                  <a:schemeClr val="bg1"/>
                </a:solidFill>
              </a:rPr>
              <a:t>.NET Command Line Interface (CLI)</a:t>
            </a:r>
          </a:p>
        </p:txBody>
      </p:sp>
      <p:pic>
        <p:nvPicPr>
          <p:cNvPr id="1026"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9640" y="2260238"/>
            <a:ext cx="6832959" cy="4392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59108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169" y="1189177"/>
            <a:ext cx="11650488" cy="1192058"/>
          </a:xfrm>
        </p:spPr>
        <p:txBody>
          <a:bodyPr/>
          <a:lstStyle/>
          <a:p>
            <a:pPr marL="0" indent="0">
              <a:buNone/>
            </a:pPr>
            <a:r>
              <a:rPr lang="es-AR" dirty="0" err="1">
                <a:solidFill>
                  <a:schemeClr val="bg1"/>
                </a:solidFill>
              </a:rPr>
              <a:t>dotnet</a:t>
            </a:r>
            <a:r>
              <a:rPr lang="es-AR" dirty="0">
                <a:solidFill>
                  <a:schemeClr val="bg1"/>
                </a:solidFill>
              </a:rPr>
              <a:t> run HelloWorld.dll</a:t>
            </a:r>
          </a:p>
          <a:p>
            <a:endParaRPr lang="es-AR" sz="2744" dirty="0">
              <a:solidFill>
                <a:srgbClr val="00B050"/>
              </a:solidFill>
            </a:endParaRPr>
          </a:p>
        </p:txBody>
      </p:sp>
      <p:sp>
        <p:nvSpPr>
          <p:cNvPr id="4" name="Title 3"/>
          <p:cNvSpPr>
            <a:spLocks noGrp="1"/>
          </p:cNvSpPr>
          <p:nvPr>
            <p:ph type="title"/>
          </p:nvPr>
        </p:nvSpPr>
        <p:spPr/>
        <p:txBody>
          <a:bodyPr>
            <a:normAutofit/>
          </a:bodyPr>
          <a:lstStyle/>
          <a:p>
            <a:r>
              <a:rPr lang="en-US" sz="4400" dirty="0">
                <a:solidFill>
                  <a:schemeClr val="bg1"/>
                </a:solidFill>
              </a:rPr>
              <a:t>Running a .NET application</a:t>
            </a:r>
            <a:endParaRPr lang="es-AR" sz="4312" dirty="0">
              <a:solidFill>
                <a:schemeClr val="bg1"/>
              </a:solidFill>
            </a:endParaRPr>
          </a:p>
        </p:txBody>
      </p:sp>
      <p:pic>
        <p:nvPicPr>
          <p:cNvPr id="2" name="Picture 1"/>
          <p:cNvPicPr>
            <a:picLocks noChangeAspect="1"/>
          </p:cNvPicPr>
          <p:nvPr/>
        </p:nvPicPr>
        <p:blipFill>
          <a:blip r:embed="rId3"/>
          <a:stretch>
            <a:fillRect/>
          </a:stretch>
        </p:blipFill>
        <p:spPr>
          <a:xfrm>
            <a:off x="1434163" y="2038218"/>
            <a:ext cx="8585736" cy="4522147"/>
          </a:xfrm>
          <a:prstGeom prst="rect">
            <a:avLst/>
          </a:prstGeom>
        </p:spPr>
      </p:pic>
    </p:spTree>
    <p:extLst>
      <p:ext uri="{BB962C8B-B14F-4D97-AF65-F5344CB8AC3E}">
        <p14:creationId xmlns:p14="http://schemas.microsoft.com/office/powerpoint/2010/main" val="101230828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AR" sz="4312" dirty="0" err="1">
                <a:solidFill>
                  <a:schemeClr val="bg1"/>
                </a:solidFill>
              </a:rPr>
              <a:t>Installing</a:t>
            </a:r>
            <a:r>
              <a:rPr lang="es-AR" sz="4312" dirty="0">
                <a:solidFill>
                  <a:schemeClr val="bg1"/>
                </a:solidFill>
              </a:rPr>
              <a:t> .NET Core</a:t>
            </a:r>
          </a:p>
        </p:txBody>
      </p:sp>
      <p:sp>
        <p:nvSpPr>
          <p:cNvPr id="7" name="Text Placeholder 1"/>
          <p:cNvSpPr txBox="1">
            <a:spLocks/>
          </p:cNvSpPr>
          <p:nvPr/>
        </p:nvSpPr>
        <p:spPr>
          <a:xfrm>
            <a:off x="304799" y="1424151"/>
            <a:ext cx="11614857" cy="4920747"/>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76" indent="-336076" defTabSz="914180">
              <a:defRPr/>
            </a:pPr>
            <a:r>
              <a:rPr lang="es-AR" sz="4400" dirty="0" err="1">
                <a:solidFill>
                  <a:schemeClr val="bg1"/>
                </a:solidFill>
              </a:rPr>
              <a:t>Compiling</a:t>
            </a:r>
            <a:endParaRPr lang="es-AR" sz="4400" dirty="0">
              <a:solidFill>
                <a:schemeClr val="bg1"/>
              </a:solidFill>
            </a:endParaRPr>
          </a:p>
          <a:p>
            <a:pPr marL="241300" lvl="1" indent="0" defTabSz="914180">
              <a:buNone/>
              <a:defRPr/>
            </a:pPr>
            <a:r>
              <a:rPr lang="es-AR" sz="2800" dirty="0">
                <a:solidFill>
                  <a:schemeClr val="bg1"/>
                </a:solidFill>
              </a:rPr>
              <a:t>	https://github.com/dotnet/coreclr 	</a:t>
            </a:r>
          </a:p>
          <a:p>
            <a:pPr marL="336076" indent="-336076" defTabSz="914180">
              <a:defRPr/>
            </a:pPr>
            <a:r>
              <a:rPr lang="es-AR" sz="4400" dirty="0">
                <a:solidFill>
                  <a:schemeClr val="bg1"/>
                </a:solidFill>
              </a:rPr>
              <a:t>Using </a:t>
            </a:r>
            <a:r>
              <a:rPr lang="es-AR" sz="4400" dirty="0" err="1">
                <a:solidFill>
                  <a:schemeClr val="bg1"/>
                </a:solidFill>
              </a:rPr>
              <a:t>Command</a:t>
            </a:r>
            <a:r>
              <a:rPr lang="es-AR" sz="4400" dirty="0">
                <a:solidFill>
                  <a:schemeClr val="bg1"/>
                </a:solidFill>
              </a:rPr>
              <a:t> Line</a:t>
            </a:r>
          </a:p>
          <a:p>
            <a:pPr marL="215900" lvl="2" indent="0" defTabSz="914180">
              <a:buNone/>
              <a:defRPr/>
            </a:pPr>
            <a:r>
              <a:rPr lang="es-AR" sz="2800" dirty="0">
                <a:solidFill>
                  <a:schemeClr val="bg1"/>
                </a:solidFill>
              </a:rPr>
              <a:t>	http://dot.net</a:t>
            </a:r>
            <a:endParaRPr lang="es-AR" sz="4400" dirty="0">
              <a:solidFill>
                <a:schemeClr val="bg1"/>
              </a:solidFill>
            </a:endParaRPr>
          </a:p>
          <a:p>
            <a:pPr marL="336076" indent="-336076" defTabSz="914180">
              <a:defRPr/>
            </a:pPr>
            <a:r>
              <a:rPr lang="es-AR" sz="4400" dirty="0">
                <a:solidFill>
                  <a:schemeClr val="bg1"/>
                </a:solidFill>
              </a:rPr>
              <a:t>Using </a:t>
            </a:r>
            <a:r>
              <a:rPr lang="es-AR" sz="4400" dirty="0" err="1">
                <a:solidFill>
                  <a:schemeClr val="bg1"/>
                </a:solidFill>
              </a:rPr>
              <a:t>the</a:t>
            </a:r>
            <a:r>
              <a:rPr lang="es-AR" sz="4400" dirty="0">
                <a:solidFill>
                  <a:schemeClr val="bg1"/>
                </a:solidFill>
              </a:rPr>
              <a:t> </a:t>
            </a:r>
            <a:r>
              <a:rPr lang="es-AR" sz="4400" dirty="0" err="1">
                <a:solidFill>
                  <a:schemeClr val="bg1"/>
                </a:solidFill>
              </a:rPr>
              <a:t>installer</a:t>
            </a:r>
            <a:endParaRPr lang="es-AR" sz="4400" dirty="0">
              <a:solidFill>
                <a:schemeClr val="bg1"/>
              </a:solidFill>
            </a:endParaRPr>
          </a:p>
          <a:p>
            <a:pPr marL="241300" lvl="1" indent="0" defTabSz="914180">
              <a:buNone/>
              <a:defRPr/>
            </a:pPr>
            <a:r>
              <a:rPr lang="es-AR" sz="2800" dirty="0">
                <a:solidFill>
                  <a:schemeClr val="bg1"/>
                </a:solidFill>
              </a:rPr>
              <a:t>	http://dot.net</a:t>
            </a:r>
          </a:p>
          <a:p>
            <a:pPr marL="336076" indent="-336076" defTabSz="914180">
              <a:defRPr/>
            </a:pPr>
            <a:endParaRPr lang="es-AR" sz="4400" dirty="0">
              <a:gradFill>
                <a:gsLst>
                  <a:gs pos="1250">
                    <a:srgbClr val="404040"/>
                  </a:gs>
                  <a:gs pos="100000">
                    <a:srgbClr val="404040"/>
                  </a:gs>
                </a:gsLst>
                <a:lin ang="5400000" scaled="0"/>
              </a:gradFill>
              <a:latin typeface="Segoe UI Light"/>
            </a:endParaRPr>
          </a:p>
          <a:p>
            <a:pPr marL="577376" lvl="1" indent="-336076" defTabSz="914180">
              <a:defRPr/>
            </a:pPr>
            <a:endParaRPr lang="es-AR" sz="2800" dirty="0">
              <a:gradFill>
                <a:gsLst>
                  <a:gs pos="1250">
                    <a:srgbClr val="404040"/>
                  </a:gs>
                  <a:gs pos="100000">
                    <a:srgbClr val="404040"/>
                  </a:gs>
                </a:gsLst>
                <a:lin ang="5400000" scaled="0"/>
              </a:gradFill>
              <a:latin typeface="Segoe UI Light"/>
            </a:endParaRPr>
          </a:p>
        </p:txBody>
      </p:sp>
    </p:spTree>
    <p:extLst>
      <p:ext uri="{BB962C8B-B14F-4D97-AF65-F5344CB8AC3E}">
        <p14:creationId xmlns:p14="http://schemas.microsoft.com/office/powerpoint/2010/main" val="127247579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1"/>
                </a:solidFill>
              </a:rPr>
              <a:t>Languages</a:t>
            </a:r>
          </a:p>
        </p:txBody>
      </p:sp>
      <p:sp>
        <p:nvSpPr>
          <p:cNvPr id="5" name="Rectangle 4"/>
          <p:cNvSpPr/>
          <p:nvPr/>
        </p:nvSpPr>
        <p:spPr bwMode="auto">
          <a:xfrm>
            <a:off x="2721257" y="1523486"/>
            <a:ext cx="8822166" cy="1503795"/>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91413" defTabSz="912648" fontAlgn="base">
              <a:lnSpc>
                <a:spcPct val="90000"/>
              </a:lnSpc>
              <a:spcBef>
                <a:spcPts val="588"/>
              </a:spcBef>
              <a:spcAft>
                <a:spcPct val="0"/>
              </a:spcAft>
              <a:defRPr/>
            </a:pPr>
            <a:r>
              <a:rPr lang="en-US" sz="2352" b="1" i="1" kern="0" dirty="0">
                <a:gradFill>
                  <a:gsLst>
                    <a:gs pos="0">
                      <a:srgbClr val="505050"/>
                    </a:gs>
                    <a:gs pos="100000">
                      <a:srgbClr val="505050"/>
                    </a:gs>
                  </a:gsLst>
                  <a:lin ang="5400000" scaled="1"/>
                </a:gradFill>
                <a:ea typeface="Segoe UI" pitchFamily="34" charset="0"/>
                <a:cs typeface="Segoe UI Semibold" panose="020B0702040204020203" pitchFamily="34" charset="0"/>
              </a:rPr>
              <a:t>Flexible, powerful, multi-purpose</a:t>
            </a:r>
          </a:p>
          <a:p>
            <a:pPr marL="548475" indent="-457063" defTabSz="912648" fontAlgn="base">
              <a:lnSpc>
                <a:spcPct val="90000"/>
              </a:lnSpc>
              <a:spcBef>
                <a:spcPts val="588"/>
              </a:spcBef>
              <a:spcAft>
                <a:spcPct val="0"/>
              </a:spcAft>
              <a:buFont typeface="Arial" panose="020B0604020202020204" pitchFamily="34" charset="0"/>
              <a:buChar char="•"/>
              <a:defRPr/>
            </a:pPr>
            <a:r>
              <a:rPr lang="en-US" sz="2352" kern="0" dirty="0">
                <a:gradFill>
                  <a:gsLst>
                    <a:gs pos="0">
                      <a:srgbClr val="505050"/>
                    </a:gs>
                    <a:gs pos="100000">
                      <a:srgbClr val="505050"/>
                    </a:gs>
                  </a:gsLst>
                  <a:lin ang="5400000" scaled="1"/>
                </a:gradFill>
                <a:ea typeface="Segoe UI" pitchFamily="34" charset="0"/>
                <a:cs typeface="Segoe UI Semibold" panose="020B0702040204020203" pitchFamily="34" charset="0"/>
              </a:rPr>
              <a:t>Investments in C# 7: Evolve for modern patterns in distributed applications: tuples, pattern matching, others.</a:t>
            </a:r>
          </a:p>
        </p:txBody>
      </p:sp>
      <p:sp>
        <p:nvSpPr>
          <p:cNvPr id="6" name="Pentagon 5"/>
          <p:cNvSpPr/>
          <p:nvPr/>
        </p:nvSpPr>
        <p:spPr bwMode="auto">
          <a:xfrm>
            <a:off x="826686" y="1523486"/>
            <a:ext cx="2688574" cy="1503795"/>
          </a:xfrm>
          <a:prstGeom prst="homePlate">
            <a:avLst>
              <a:gd name="adj" fmla="val 25983"/>
            </a:avLst>
          </a:prstGeom>
          <a:solidFill>
            <a:schemeClr val="accent1"/>
          </a:solidFill>
        </p:spPr>
        <p:txBody>
          <a:bodyPr wrap="square" lIns="179238" tIns="143391" rIns="179238" bIns="143391" rtlCol="0" anchor="ctr">
            <a:noAutofit/>
          </a:bodyPr>
          <a:lstStyle/>
          <a:p>
            <a:pPr defTabSz="895945">
              <a:lnSpc>
                <a:spcPct val="90000"/>
              </a:lnSpc>
            </a:pPr>
            <a:r>
              <a:rPr lang="en-US" sz="2352" b="1" kern="0" dirty="0">
                <a:gradFill>
                  <a:gsLst>
                    <a:gs pos="1250">
                      <a:srgbClr val="FFFFFF"/>
                    </a:gs>
                    <a:gs pos="100000">
                      <a:srgbClr val="FFFFFF"/>
                    </a:gs>
                  </a:gsLst>
                  <a:lin ang="5400000" scaled="0"/>
                </a:gradFill>
                <a:cs typeface="Segoe UI Semibold" panose="020B0702040204020203" pitchFamily="34" charset="0"/>
              </a:rPr>
              <a:t>C#</a:t>
            </a:r>
          </a:p>
        </p:txBody>
      </p:sp>
      <p:sp>
        <p:nvSpPr>
          <p:cNvPr id="7" name="Rectangle 6"/>
          <p:cNvSpPr/>
          <p:nvPr/>
        </p:nvSpPr>
        <p:spPr bwMode="auto">
          <a:xfrm>
            <a:off x="2721257" y="3142843"/>
            <a:ext cx="8822166" cy="1503795"/>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91413" defTabSz="912648" fontAlgn="base">
              <a:lnSpc>
                <a:spcPct val="90000"/>
              </a:lnSpc>
              <a:spcBef>
                <a:spcPts val="588"/>
              </a:spcBef>
              <a:spcAft>
                <a:spcPct val="0"/>
              </a:spcAft>
              <a:defRPr/>
            </a:pPr>
            <a:r>
              <a:rPr lang="en-US" sz="2352" b="1" i="1" kern="0" dirty="0">
                <a:gradFill>
                  <a:gsLst>
                    <a:gs pos="0">
                      <a:srgbClr val="505050"/>
                    </a:gs>
                    <a:gs pos="100000">
                      <a:srgbClr val="505050"/>
                    </a:gs>
                  </a:gsLst>
                  <a:lin ang="5400000" scaled="1"/>
                </a:gradFill>
                <a:ea typeface="Segoe UI" pitchFamily="34" charset="0"/>
                <a:cs typeface="Segoe UI Semibold" panose="020B0702040204020203" pitchFamily="34" charset="0"/>
              </a:rPr>
              <a:t>Simple, easy to use</a:t>
            </a:r>
          </a:p>
          <a:p>
            <a:pPr marL="548475" indent="-457063" defTabSz="912648" fontAlgn="base">
              <a:lnSpc>
                <a:spcPct val="90000"/>
              </a:lnSpc>
              <a:spcBef>
                <a:spcPts val="588"/>
              </a:spcBef>
              <a:spcAft>
                <a:spcPct val="0"/>
              </a:spcAft>
              <a:buFont typeface="Arial" panose="020B0604020202020204" pitchFamily="34" charset="0"/>
              <a:buChar char="•"/>
              <a:defRPr/>
            </a:pPr>
            <a:r>
              <a:rPr lang="en-US" sz="2352" kern="0" dirty="0">
                <a:gradFill>
                  <a:gsLst>
                    <a:gs pos="0">
                      <a:srgbClr val="505050"/>
                    </a:gs>
                    <a:gs pos="100000">
                      <a:srgbClr val="505050"/>
                    </a:gs>
                  </a:gsLst>
                  <a:lin ang="5400000" scaled="1"/>
                </a:gradFill>
                <a:ea typeface="Segoe UI" pitchFamily="34" charset="0"/>
                <a:cs typeface="Segoe UI Semibold" panose="020B0702040204020203" pitchFamily="34" charset="0"/>
              </a:rPr>
              <a:t>Investments in VB 15: Bring key language features and platforms while keeping VB simplicity principles.</a:t>
            </a:r>
          </a:p>
        </p:txBody>
      </p:sp>
      <p:sp>
        <p:nvSpPr>
          <p:cNvPr id="9" name="Pentagon 8"/>
          <p:cNvSpPr/>
          <p:nvPr/>
        </p:nvSpPr>
        <p:spPr bwMode="auto">
          <a:xfrm>
            <a:off x="826686" y="3142843"/>
            <a:ext cx="2688574" cy="1503795"/>
          </a:xfrm>
          <a:prstGeom prst="homePlate">
            <a:avLst>
              <a:gd name="adj" fmla="val 25983"/>
            </a:avLst>
          </a:prstGeom>
          <a:solidFill>
            <a:schemeClr val="accent1"/>
          </a:solidFill>
        </p:spPr>
        <p:txBody>
          <a:bodyPr wrap="square" lIns="179238" tIns="143391" rIns="179238" bIns="143391" rtlCol="0" anchor="ctr">
            <a:noAutofit/>
          </a:bodyPr>
          <a:lstStyle/>
          <a:p>
            <a:pPr defTabSz="895945">
              <a:lnSpc>
                <a:spcPct val="90000"/>
              </a:lnSpc>
            </a:pPr>
            <a:r>
              <a:rPr lang="en-US" sz="2352" b="1" kern="0" dirty="0">
                <a:gradFill>
                  <a:gsLst>
                    <a:gs pos="1250">
                      <a:srgbClr val="FFFFFF"/>
                    </a:gs>
                    <a:gs pos="100000">
                      <a:srgbClr val="FFFFFF"/>
                    </a:gs>
                  </a:gsLst>
                  <a:lin ang="5400000" scaled="0"/>
                </a:gradFill>
                <a:cs typeface="Segoe UI Semibold" panose="020B0702040204020203" pitchFamily="34" charset="0"/>
              </a:rPr>
              <a:t>VB</a:t>
            </a:r>
          </a:p>
        </p:txBody>
      </p:sp>
      <p:sp>
        <p:nvSpPr>
          <p:cNvPr id="10" name="Rectangle 9"/>
          <p:cNvSpPr/>
          <p:nvPr/>
        </p:nvSpPr>
        <p:spPr bwMode="auto">
          <a:xfrm>
            <a:off x="2721257" y="4762200"/>
            <a:ext cx="8822166" cy="1503795"/>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91413" defTabSz="912648" fontAlgn="base">
              <a:lnSpc>
                <a:spcPct val="90000"/>
              </a:lnSpc>
              <a:spcBef>
                <a:spcPts val="588"/>
              </a:spcBef>
              <a:spcAft>
                <a:spcPct val="0"/>
              </a:spcAft>
              <a:defRPr/>
            </a:pPr>
            <a:r>
              <a:rPr lang="en-US" sz="2352" b="1" i="1" kern="0">
                <a:gradFill>
                  <a:gsLst>
                    <a:gs pos="0">
                      <a:srgbClr val="505050"/>
                    </a:gs>
                    <a:gs pos="100000">
                      <a:srgbClr val="505050"/>
                    </a:gs>
                  </a:gsLst>
                  <a:lin ang="5400000" scaled="1"/>
                </a:gradFill>
                <a:ea typeface="Segoe UI" pitchFamily="34" charset="0"/>
                <a:cs typeface="Segoe UI Semibold" panose="020B0702040204020203" pitchFamily="34" charset="0"/>
              </a:rPr>
              <a:t>Elegant functional </a:t>
            </a:r>
            <a:r>
              <a:rPr lang="en-US" sz="2352" b="1" i="1" kern="0" dirty="0">
                <a:gradFill>
                  <a:gsLst>
                    <a:gs pos="0">
                      <a:srgbClr val="505050"/>
                    </a:gs>
                    <a:gs pos="100000">
                      <a:srgbClr val="505050"/>
                    </a:gs>
                  </a:gsLst>
                  <a:lin ang="5400000" scaled="1"/>
                </a:gradFill>
                <a:ea typeface="Segoe UI" pitchFamily="34" charset="0"/>
                <a:cs typeface="Segoe UI Semibold" panose="020B0702040204020203" pitchFamily="34" charset="0"/>
              </a:rPr>
              <a:t>programming</a:t>
            </a:r>
          </a:p>
          <a:p>
            <a:pPr marL="548475" indent="-457063" defTabSz="912648" fontAlgn="base">
              <a:lnSpc>
                <a:spcPct val="90000"/>
              </a:lnSpc>
              <a:spcBef>
                <a:spcPts val="588"/>
              </a:spcBef>
              <a:spcAft>
                <a:spcPct val="0"/>
              </a:spcAft>
              <a:buFont typeface="Arial" panose="020B0604020202020204" pitchFamily="34" charset="0"/>
              <a:buChar char="•"/>
              <a:defRPr/>
            </a:pPr>
            <a:r>
              <a:rPr lang="en-US" sz="2352" kern="0" dirty="0">
                <a:gradFill>
                  <a:gsLst>
                    <a:gs pos="0">
                      <a:srgbClr val="505050"/>
                    </a:gs>
                    <a:gs pos="100000">
                      <a:srgbClr val="505050"/>
                    </a:gs>
                  </a:gsLst>
                  <a:lin ang="5400000" scaled="1"/>
                </a:gradFill>
                <a:ea typeface="Segoe UI" pitchFamily="34" charset="0"/>
                <a:cs typeface="Segoe UI Semibold" panose="020B0702040204020203" pitchFamily="34" charset="0"/>
              </a:rPr>
              <a:t>Investments in </a:t>
            </a:r>
            <a:r>
              <a:rPr lang="en-US" sz="2352" kern="0" dirty="0" err="1">
                <a:gradFill>
                  <a:gsLst>
                    <a:gs pos="0">
                      <a:srgbClr val="505050"/>
                    </a:gs>
                    <a:gs pos="100000">
                      <a:srgbClr val="505050"/>
                    </a:gs>
                  </a:gsLst>
                  <a:lin ang="5400000" scaled="1"/>
                </a:gradFill>
                <a:ea typeface="Segoe UI" pitchFamily="34" charset="0"/>
                <a:cs typeface="Segoe UI Semibold" panose="020B0702040204020203" pitchFamily="34" charset="0"/>
              </a:rPr>
              <a:t>vNext</a:t>
            </a:r>
            <a:r>
              <a:rPr lang="en-US" sz="2352" kern="0" dirty="0">
                <a:gradFill>
                  <a:gsLst>
                    <a:gs pos="0">
                      <a:srgbClr val="505050"/>
                    </a:gs>
                    <a:gs pos="100000">
                      <a:srgbClr val="505050"/>
                    </a:gs>
                  </a:gsLst>
                  <a:lin ang="5400000" scaled="1"/>
                </a:gradFill>
                <a:ea typeface="Segoe UI" pitchFamily="34" charset="0"/>
                <a:cs typeface="Segoe UI Semibold" panose="020B0702040204020203" pitchFamily="34" charset="0"/>
              </a:rPr>
              <a:t>: Language updates for C# 7 / VB 15 interop, platform support and tooling updates.</a:t>
            </a:r>
          </a:p>
        </p:txBody>
      </p:sp>
      <p:sp>
        <p:nvSpPr>
          <p:cNvPr id="11" name="Pentagon 10"/>
          <p:cNvSpPr/>
          <p:nvPr/>
        </p:nvSpPr>
        <p:spPr bwMode="auto">
          <a:xfrm>
            <a:off x="826686" y="4762200"/>
            <a:ext cx="2688574" cy="1503795"/>
          </a:xfrm>
          <a:prstGeom prst="homePlate">
            <a:avLst>
              <a:gd name="adj" fmla="val 25983"/>
            </a:avLst>
          </a:prstGeom>
          <a:solidFill>
            <a:schemeClr val="accent1"/>
          </a:solidFill>
        </p:spPr>
        <p:txBody>
          <a:bodyPr wrap="square" lIns="179238" tIns="143391" rIns="179238" bIns="143391" rtlCol="0" anchor="ctr">
            <a:noAutofit/>
          </a:bodyPr>
          <a:lstStyle/>
          <a:p>
            <a:pPr defTabSz="895945">
              <a:lnSpc>
                <a:spcPct val="90000"/>
              </a:lnSpc>
            </a:pPr>
            <a:r>
              <a:rPr lang="en-US" sz="2352" b="1" kern="0" dirty="0">
                <a:gradFill>
                  <a:gsLst>
                    <a:gs pos="1250">
                      <a:srgbClr val="FFFFFF"/>
                    </a:gs>
                    <a:gs pos="100000">
                      <a:srgbClr val="FFFFFF"/>
                    </a:gs>
                  </a:gsLst>
                  <a:lin ang="5400000" scaled="0"/>
                </a:gradFill>
                <a:cs typeface="Segoe UI Semibold" panose="020B0702040204020203" pitchFamily="34" charset="0"/>
              </a:rPr>
              <a:t>F#</a:t>
            </a:r>
          </a:p>
        </p:txBody>
      </p:sp>
    </p:spTree>
    <p:extLst>
      <p:ext uri="{BB962C8B-B14F-4D97-AF65-F5344CB8AC3E}">
        <p14:creationId xmlns:p14="http://schemas.microsoft.com/office/powerpoint/2010/main" val="35208104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dirty="0" err="1">
                <a:solidFill>
                  <a:schemeClr val="bg1"/>
                </a:solidFill>
              </a:rPr>
              <a:t>Development</a:t>
            </a:r>
            <a:r>
              <a:rPr lang="es-AR" dirty="0">
                <a:solidFill>
                  <a:schemeClr val="bg1"/>
                </a:solidFill>
              </a:rPr>
              <a:t> Tools</a:t>
            </a:r>
          </a:p>
        </p:txBody>
      </p:sp>
      <p:graphicFrame>
        <p:nvGraphicFramePr>
          <p:cNvPr id="4" name="Diagram 3"/>
          <p:cNvGraphicFramePr>
            <a:graphicFrameLocks noChangeAspect="1"/>
          </p:cNvGraphicFramePr>
          <p:nvPr>
            <p:extLst>
              <p:ext uri="{D42A27DB-BD31-4B8C-83A1-F6EECF244321}">
                <p14:modId xmlns:p14="http://schemas.microsoft.com/office/powerpoint/2010/main" val="3027851345"/>
              </p:ext>
            </p:extLst>
          </p:nvPr>
        </p:nvGraphicFramePr>
        <p:xfrm>
          <a:off x="1016895" y="1401095"/>
          <a:ext cx="10157354" cy="4925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2" descr="http://upload.wikimedia.org/wikipedia/commons/thumb/f/fa/Apple_logo_black.svg/100px-Apple_logo_black.svg.png"/>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28806" y="2010029"/>
            <a:ext cx="933533" cy="9335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68423" y="2028701"/>
            <a:ext cx="746826" cy="8961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83069" y="2103383"/>
            <a:ext cx="821509" cy="821509"/>
          </a:xfrm>
          <a:prstGeom prst="rect">
            <a:avLst/>
          </a:prstGeom>
        </p:spPr>
      </p:pic>
    </p:spTree>
    <p:extLst>
      <p:ext uri="{BB962C8B-B14F-4D97-AF65-F5344CB8AC3E}">
        <p14:creationId xmlns:p14="http://schemas.microsoft.com/office/powerpoint/2010/main" val="173238257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a:solidFill>
                  <a:schemeClr val="bg1"/>
                </a:solidFill>
              </a:rPr>
              <a:t>Visual Studio </a:t>
            </a:r>
            <a:r>
              <a:rPr lang="es-AR" dirty="0" err="1">
                <a:solidFill>
                  <a:schemeClr val="bg1"/>
                </a:solidFill>
              </a:rPr>
              <a:t>Code</a:t>
            </a:r>
            <a:endParaRPr lang="es-AR" dirty="0">
              <a:solidFill>
                <a:schemeClr val="bg1"/>
              </a:solidFill>
            </a:endParaRPr>
          </a:p>
        </p:txBody>
      </p:sp>
      <p:sp>
        <p:nvSpPr>
          <p:cNvPr id="3" name="Text Placeholder 2"/>
          <p:cNvSpPr>
            <a:spLocks noGrp="1"/>
          </p:cNvSpPr>
          <p:nvPr>
            <p:ph type="body" sz="quarter" idx="4294967295"/>
          </p:nvPr>
        </p:nvSpPr>
        <p:spPr>
          <a:xfrm>
            <a:off x="0" y="1636713"/>
            <a:ext cx="5376863" cy="3464218"/>
          </a:xfrm>
        </p:spPr>
        <p:txBody>
          <a:bodyPr/>
          <a:lstStyle/>
          <a:p>
            <a:r>
              <a:rPr lang="en-US" sz="3200" dirty="0">
                <a:solidFill>
                  <a:schemeClr val="bg1"/>
                </a:solidFill>
              </a:rPr>
              <a:t>Lightweight, cross-platform editor for Windows, OS X and Linux</a:t>
            </a:r>
          </a:p>
          <a:p>
            <a:r>
              <a:rPr lang="es-AR" sz="3136" dirty="0" err="1">
                <a:solidFill>
                  <a:schemeClr val="bg1"/>
                </a:solidFill>
                <a:latin typeface="+mj-lt"/>
              </a:rPr>
              <a:t>Whit</a:t>
            </a:r>
            <a:r>
              <a:rPr lang="es-AR" sz="3136" dirty="0">
                <a:solidFill>
                  <a:schemeClr val="bg1"/>
                </a:solidFill>
                <a:latin typeface="+mj-lt"/>
              </a:rPr>
              <a:t> IntelliSense, </a:t>
            </a:r>
            <a:r>
              <a:rPr lang="es-AR" sz="3136" dirty="0" err="1">
                <a:solidFill>
                  <a:schemeClr val="bg1"/>
                </a:solidFill>
                <a:latin typeface="+mj-lt"/>
              </a:rPr>
              <a:t>colors</a:t>
            </a:r>
            <a:r>
              <a:rPr lang="es-AR" sz="3136" dirty="0">
                <a:solidFill>
                  <a:schemeClr val="bg1"/>
                </a:solidFill>
                <a:latin typeface="+mj-lt"/>
              </a:rPr>
              <a:t>, refactoring, etc.</a:t>
            </a:r>
          </a:p>
          <a:p>
            <a:r>
              <a:rPr lang="en-US" sz="3200" dirty="0">
                <a:solidFill>
                  <a:schemeClr val="bg1"/>
                </a:solidFill>
              </a:rPr>
              <a:t>Local editing, compilation, execution and debugging</a:t>
            </a:r>
            <a:endParaRPr lang="es-AR" sz="3136" dirty="0">
              <a:solidFill>
                <a:schemeClr val="bg1"/>
              </a:solidFill>
            </a:endParaRPr>
          </a:p>
        </p:txBody>
      </p:sp>
      <p:pic>
        <p:nvPicPr>
          <p:cNvPr id="6" name="Picture 5"/>
          <p:cNvPicPr>
            <a:picLocks noChangeAspect="1"/>
          </p:cNvPicPr>
          <p:nvPr/>
        </p:nvPicPr>
        <p:blipFill>
          <a:blip r:embed="rId3"/>
          <a:stretch>
            <a:fillRect/>
          </a:stretch>
        </p:blipFill>
        <p:spPr>
          <a:xfrm>
            <a:off x="5893455" y="1636619"/>
            <a:ext cx="5695043" cy="420126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3008" y="5847525"/>
            <a:ext cx="955937" cy="955937"/>
          </a:xfrm>
          <a:prstGeom prst="rect">
            <a:avLst/>
          </a:prstGeom>
        </p:spPr>
      </p:pic>
    </p:spTree>
    <p:extLst>
      <p:ext uri="{BB962C8B-B14F-4D97-AF65-F5344CB8AC3E}">
        <p14:creationId xmlns:p14="http://schemas.microsoft.com/office/powerpoint/2010/main" val="88614170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a:xfrm>
            <a:off x="269169" y="1189178"/>
            <a:ext cx="11650488" cy="727571"/>
          </a:xfrm>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3"/>
            <a:ext cx="12188825" cy="6802210"/>
          </a:xfrm>
          <a:prstGeom prst="rect">
            <a:avLst/>
          </a:prstGeom>
        </p:spPr>
      </p:pic>
    </p:spTree>
    <p:extLst>
      <p:ext uri="{BB962C8B-B14F-4D97-AF65-F5344CB8AC3E}">
        <p14:creationId xmlns:p14="http://schemas.microsoft.com/office/powerpoint/2010/main" val="253426153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AR" dirty="0"/>
              <a:t>ASP.NET CORE</a:t>
            </a:r>
          </a:p>
        </p:txBody>
      </p:sp>
    </p:spTree>
    <p:extLst>
      <p:ext uri="{BB962C8B-B14F-4D97-AF65-F5344CB8AC3E}">
        <p14:creationId xmlns:p14="http://schemas.microsoft.com/office/powerpoint/2010/main" val="4119189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p:cNvSpPr>
            <a:spLocks noGrp="1"/>
          </p:cNvSpPr>
          <p:nvPr>
            <p:ph type="body" sz="quarter" idx="10"/>
          </p:nvPr>
        </p:nvSpPr>
        <p:spPr>
          <a:xfrm>
            <a:off x="1283650" y="1607849"/>
            <a:ext cx="4362668" cy="615362"/>
          </a:xfrm>
        </p:spPr>
        <p:txBody>
          <a:bodyPr/>
          <a:lstStyle/>
          <a:p>
            <a:pPr>
              <a:spcBef>
                <a:spcPts val="882"/>
              </a:spcBef>
              <a:spcAft>
                <a:spcPts val="3430"/>
              </a:spcAft>
            </a:pPr>
            <a:r>
              <a:rPr lang="en-US" sz="3136" dirty="0">
                <a:solidFill>
                  <a:schemeClr val="bg1"/>
                </a:solidFill>
                <a:latin typeface="Segoe UI Light" panose="020B0502040204020203" pitchFamily="34" charset="0"/>
                <a:cs typeface="Segoe UI Light" panose="020B0502040204020203" pitchFamily="34" charset="0"/>
              </a:rPr>
              <a:t>Totally modular</a:t>
            </a:r>
          </a:p>
        </p:txBody>
      </p:sp>
      <p:sp>
        <p:nvSpPr>
          <p:cNvPr id="2" name="Title 1"/>
          <p:cNvSpPr>
            <a:spLocks noGrp="1"/>
          </p:cNvSpPr>
          <p:nvPr>
            <p:ph type="title"/>
          </p:nvPr>
        </p:nvSpPr>
        <p:spPr/>
        <p:txBody>
          <a:bodyPr/>
          <a:lstStyle/>
          <a:p>
            <a:r>
              <a:rPr lang="en-US" dirty="0">
                <a:solidFill>
                  <a:schemeClr val="bg1"/>
                </a:solidFill>
                <a:latin typeface="Segoe UI Light" panose="020B0502040204020203" pitchFamily="34" charset="0"/>
                <a:cs typeface="Segoe UI Light" panose="020B0502040204020203" pitchFamily="34" charset="0"/>
              </a:rPr>
              <a:t>ASP.NET Core 1.0 and the modern web</a:t>
            </a:r>
          </a:p>
        </p:txBody>
      </p:sp>
      <p:sp>
        <p:nvSpPr>
          <p:cNvPr id="81" name="Oval 80"/>
          <p:cNvSpPr/>
          <p:nvPr/>
        </p:nvSpPr>
        <p:spPr bwMode="auto">
          <a:xfrm>
            <a:off x="6019730" y="2697188"/>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52" name="Freeform 110"/>
          <p:cNvSpPr>
            <a:spLocks noEditPoints="1"/>
          </p:cNvSpPr>
          <p:nvPr/>
        </p:nvSpPr>
        <p:spPr bwMode="black">
          <a:xfrm>
            <a:off x="6285729" y="2915309"/>
            <a:ext cx="372208" cy="368591"/>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FFFFFF"/>
          </a:solidFill>
          <a:ln>
            <a:noFill/>
          </a:ln>
          <a:extLst/>
        </p:spPr>
        <p:txBody>
          <a:bodyPr vert="horz" wrap="square" lIns="89607" tIns="44802" rIns="89607" bIns="44802" numCol="1" anchor="t" anchorCtr="0" compatLnSpc="1">
            <a:prstTxWarp prst="textNoShape">
              <a:avLst/>
            </a:prstTxWarp>
          </a:bodyPr>
          <a:lstStyle/>
          <a:p>
            <a:pPr defTabSz="913918">
              <a:defRPr/>
            </a:pPr>
            <a:endParaRPr lang="en-US" sz="1960">
              <a:solidFill>
                <a:prstClr val="white"/>
              </a:solidFill>
              <a:latin typeface="Segoe UI Light" panose="020B0502040204020203" pitchFamily="34" charset="0"/>
              <a:cs typeface="Segoe UI Light" panose="020B0502040204020203" pitchFamily="34" charset="0"/>
            </a:endParaRPr>
          </a:p>
        </p:txBody>
      </p:sp>
      <p:sp>
        <p:nvSpPr>
          <p:cNvPr id="58" name="Oval 57"/>
          <p:cNvSpPr/>
          <p:nvPr/>
        </p:nvSpPr>
        <p:spPr bwMode="auto">
          <a:xfrm>
            <a:off x="429967" y="2697188"/>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84" name="Oval 83"/>
          <p:cNvSpPr/>
          <p:nvPr/>
        </p:nvSpPr>
        <p:spPr bwMode="auto">
          <a:xfrm>
            <a:off x="6019730" y="1524595"/>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59" name="Freeform 58"/>
          <p:cNvSpPr>
            <a:spLocks noEditPoints="1"/>
          </p:cNvSpPr>
          <p:nvPr/>
        </p:nvSpPr>
        <p:spPr bwMode="black">
          <a:xfrm>
            <a:off x="6226991" y="1686893"/>
            <a:ext cx="417833" cy="539362"/>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54" tIns="40327" rIns="80654" bIns="40327" numCol="1" anchor="t" anchorCtr="0" compatLnSpc="1">
            <a:prstTxWarp prst="textNoShape">
              <a:avLst/>
            </a:prstTxWarp>
          </a:bodyPr>
          <a:lstStyle/>
          <a:p>
            <a:pPr defTabSz="913918">
              <a:defRPr/>
            </a:pPr>
            <a:endParaRPr lang="en-US" sz="1764">
              <a:solidFill>
                <a:prstClr val="white"/>
              </a:solidFill>
              <a:latin typeface="Segoe UI Light" panose="020B0502040204020203" pitchFamily="34" charset="0"/>
              <a:cs typeface="Segoe UI Light" panose="020B0502040204020203" pitchFamily="34" charset="0"/>
            </a:endParaRPr>
          </a:p>
        </p:txBody>
      </p:sp>
      <p:sp>
        <p:nvSpPr>
          <p:cNvPr id="61" name="Oval 60"/>
          <p:cNvSpPr/>
          <p:nvPr/>
        </p:nvSpPr>
        <p:spPr bwMode="auto">
          <a:xfrm>
            <a:off x="429967" y="1524595"/>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62" name="Freeform 8"/>
          <p:cNvSpPr>
            <a:spLocks noEditPoints="1"/>
          </p:cNvSpPr>
          <p:nvPr/>
        </p:nvSpPr>
        <p:spPr bwMode="black">
          <a:xfrm>
            <a:off x="573712" y="1670216"/>
            <a:ext cx="592369" cy="54199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0654" tIns="40327" rIns="80654" bIns="40327" numCol="1" anchor="t" anchorCtr="0" compatLnSpc="1">
            <a:prstTxWarp prst="textNoShape">
              <a:avLst/>
            </a:prstTxWarp>
          </a:bodyPr>
          <a:lstStyle/>
          <a:p>
            <a:pPr defTabSz="913918">
              <a:defRPr/>
            </a:pPr>
            <a:endParaRPr lang="en-US" sz="1764">
              <a:solidFill>
                <a:prstClr val="white"/>
              </a:solidFill>
              <a:latin typeface="Segoe UI Light" panose="020B0502040204020203" pitchFamily="34" charset="0"/>
              <a:cs typeface="Segoe UI Light" panose="020B0502040204020203" pitchFamily="34" charset="0"/>
            </a:endParaRPr>
          </a:p>
        </p:txBody>
      </p:sp>
      <p:sp>
        <p:nvSpPr>
          <p:cNvPr id="66" name="Oval 65"/>
          <p:cNvSpPr/>
          <p:nvPr/>
        </p:nvSpPr>
        <p:spPr bwMode="auto">
          <a:xfrm>
            <a:off x="429967" y="3869783"/>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65" name="Freeform 128"/>
          <p:cNvSpPr>
            <a:spLocks noChangeAspect="1"/>
          </p:cNvSpPr>
          <p:nvPr/>
        </p:nvSpPr>
        <p:spPr bwMode="black">
          <a:xfrm>
            <a:off x="569203" y="2915310"/>
            <a:ext cx="541896" cy="29935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89619" tIns="44809" rIns="89619" bIns="44809" numCol="1" anchor="t" anchorCtr="0" compatLnSpc="1">
            <a:prstTxWarp prst="textNoShape">
              <a:avLst/>
            </a:prstTxWarp>
          </a:bodyPr>
          <a:lstStyle/>
          <a:p>
            <a:pPr defTabSz="914126"/>
            <a:endParaRPr lang="en-US" sz="1764">
              <a:solidFill>
                <a:prstClr val="white"/>
              </a:solidFill>
              <a:latin typeface="Segoe UI Light" panose="020B0502040204020203" pitchFamily="34" charset="0"/>
              <a:cs typeface="Segoe UI Light" panose="020B0502040204020203" pitchFamily="34" charset="0"/>
            </a:endParaRPr>
          </a:p>
        </p:txBody>
      </p:sp>
      <p:sp>
        <p:nvSpPr>
          <p:cNvPr id="91" name="Text Placeholder 15"/>
          <p:cNvSpPr txBox="1">
            <a:spLocks/>
          </p:cNvSpPr>
          <p:nvPr/>
        </p:nvSpPr>
        <p:spPr>
          <a:xfrm>
            <a:off x="1283650" y="2620196"/>
            <a:ext cx="4362668" cy="104973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3430"/>
              </a:spcAft>
              <a:buNone/>
            </a:pPr>
            <a:r>
              <a:rPr lang="en-US" sz="3136" dirty="0">
                <a:solidFill>
                  <a:prstClr val="white"/>
                </a:solidFill>
                <a:latin typeface="Segoe UI Light" panose="020B0502040204020203" pitchFamily="34" charset="0"/>
                <a:cs typeface="Segoe UI Light" panose="020B0502040204020203" pitchFamily="34" charset="0"/>
              </a:rPr>
              <a:t>Seamless transition from </a:t>
            </a:r>
            <a:br>
              <a:rPr lang="en-US" sz="3136" dirty="0">
                <a:solidFill>
                  <a:prstClr val="white"/>
                </a:solidFill>
                <a:latin typeface="Segoe UI Light" panose="020B0502040204020203" pitchFamily="34" charset="0"/>
                <a:cs typeface="Segoe UI Light" panose="020B0502040204020203" pitchFamily="34" charset="0"/>
              </a:rPr>
            </a:br>
            <a:r>
              <a:rPr lang="en-US" sz="3136" dirty="0">
                <a:solidFill>
                  <a:prstClr val="white"/>
                </a:solidFill>
                <a:latin typeface="Segoe UI Light" panose="020B0502040204020203" pitchFamily="34" charset="0"/>
                <a:cs typeface="Segoe UI Light" panose="020B0502040204020203" pitchFamily="34" charset="0"/>
              </a:rPr>
              <a:t>on-premises to cloud</a:t>
            </a:r>
          </a:p>
        </p:txBody>
      </p:sp>
      <p:sp>
        <p:nvSpPr>
          <p:cNvPr id="92" name="Text Placeholder 15"/>
          <p:cNvSpPr txBox="1">
            <a:spLocks/>
          </p:cNvSpPr>
          <p:nvPr/>
        </p:nvSpPr>
        <p:spPr>
          <a:xfrm>
            <a:off x="1283650" y="3801794"/>
            <a:ext cx="4362668" cy="104973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3430"/>
              </a:spcAft>
              <a:buNone/>
            </a:pPr>
            <a:r>
              <a:rPr lang="en-US" sz="3136" dirty="0">
                <a:solidFill>
                  <a:prstClr val="white"/>
                </a:solidFill>
                <a:latin typeface="Segoe UI Light" panose="020B0502040204020203" pitchFamily="34" charset="0"/>
                <a:cs typeface="Segoe UI Light" panose="020B0502040204020203" pitchFamily="34" charset="0"/>
              </a:rPr>
              <a:t>Open source </a:t>
            </a:r>
            <a:br>
              <a:rPr lang="en-US" sz="3136" dirty="0">
                <a:solidFill>
                  <a:prstClr val="white"/>
                </a:solidFill>
                <a:latin typeface="Segoe UI Light" panose="020B0502040204020203" pitchFamily="34" charset="0"/>
                <a:cs typeface="Segoe UI Light" panose="020B0502040204020203" pitchFamily="34" charset="0"/>
              </a:rPr>
            </a:br>
            <a:r>
              <a:rPr lang="en-US" sz="3136" dirty="0">
                <a:solidFill>
                  <a:prstClr val="white"/>
                </a:solidFill>
                <a:latin typeface="Segoe UI Light" panose="020B0502040204020203" pitchFamily="34" charset="0"/>
                <a:cs typeface="Segoe UI Light" panose="020B0502040204020203" pitchFamily="34" charset="0"/>
              </a:rPr>
              <a:t>with contributions</a:t>
            </a:r>
          </a:p>
        </p:txBody>
      </p:sp>
      <p:sp>
        <p:nvSpPr>
          <p:cNvPr id="93" name="Text Placeholder 15"/>
          <p:cNvSpPr txBox="1">
            <a:spLocks/>
          </p:cNvSpPr>
          <p:nvPr/>
        </p:nvSpPr>
        <p:spPr>
          <a:xfrm>
            <a:off x="6856909" y="1607849"/>
            <a:ext cx="4532842" cy="615362"/>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3430"/>
              </a:spcAft>
              <a:buNone/>
            </a:pPr>
            <a:r>
              <a:rPr lang="en-US" sz="3136" dirty="0">
                <a:solidFill>
                  <a:prstClr val="white"/>
                </a:solidFill>
                <a:latin typeface="Segoe UI Light" panose="020B0502040204020203" pitchFamily="34" charset="0"/>
                <a:cs typeface="Segoe UI Light" panose="020B0502040204020203" pitchFamily="34" charset="0"/>
              </a:rPr>
              <a:t>Faster development cycle</a:t>
            </a:r>
          </a:p>
        </p:txBody>
      </p:sp>
      <p:sp>
        <p:nvSpPr>
          <p:cNvPr id="94" name="Text Placeholder 15"/>
          <p:cNvSpPr txBox="1">
            <a:spLocks/>
          </p:cNvSpPr>
          <p:nvPr/>
        </p:nvSpPr>
        <p:spPr>
          <a:xfrm>
            <a:off x="6856909" y="2591585"/>
            <a:ext cx="4532842" cy="104973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2352"/>
              </a:spcAft>
              <a:buNone/>
            </a:pPr>
            <a:r>
              <a:rPr lang="en-US" sz="3136" dirty="0">
                <a:solidFill>
                  <a:prstClr val="white"/>
                </a:solidFill>
                <a:latin typeface="Segoe UI Light" panose="020B0502040204020203" pitchFamily="34" charset="0"/>
                <a:cs typeface="Segoe UI Light" panose="020B0502040204020203" pitchFamily="34" charset="0"/>
              </a:rPr>
              <a:t>Choose your editors </a:t>
            </a:r>
            <a:br>
              <a:rPr lang="en-US" sz="3136" dirty="0">
                <a:solidFill>
                  <a:prstClr val="white"/>
                </a:solidFill>
                <a:latin typeface="Segoe UI Light" panose="020B0502040204020203" pitchFamily="34" charset="0"/>
                <a:cs typeface="Segoe UI Light" panose="020B0502040204020203" pitchFamily="34" charset="0"/>
              </a:rPr>
            </a:br>
            <a:r>
              <a:rPr lang="en-US" sz="3136" dirty="0">
                <a:solidFill>
                  <a:prstClr val="white"/>
                </a:solidFill>
                <a:latin typeface="Segoe UI Light" panose="020B0502040204020203" pitchFamily="34" charset="0"/>
                <a:cs typeface="Segoe UI Light" panose="020B0502040204020203" pitchFamily="34" charset="0"/>
              </a:rPr>
              <a:t>and tool</a:t>
            </a:r>
          </a:p>
        </p:txBody>
      </p:sp>
      <p:sp>
        <p:nvSpPr>
          <p:cNvPr id="95" name="Text Placeholder 15"/>
          <p:cNvSpPr txBox="1">
            <a:spLocks/>
          </p:cNvSpPr>
          <p:nvPr/>
        </p:nvSpPr>
        <p:spPr>
          <a:xfrm>
            <a:off x="6856909" y="4018979"/>
            <a:ext cx="4532842" cy="615362"/>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1960"/>
              </a:spcBef>
              <a:spcAft>
                <a:spcPts val="2940"/>
              </a:spcAft>
              <a:buNone/>
            </a:pPr>
            <a:r>
              <a:rPr lang="en-US" sz="3136" dirty="0">
                <a:solidFill>
                  <a:prstClr val="white"/>
                </a:solidFill>
                <a:latin typeface="Segoe UI Light" panose="020B0502040204020203" pitchFamily="34" charset="0"/>
                <a:cs typeface="Segoe UI Light" panose="020B0502040204020203" pitchFamily="34" charset="0"/>
              </a:rPr>
              <a:t>Cross-platform</a:t>
            </a:r>
          </a:p>
        </p:txBody>
      </p:sp>
      <p:sp>
        <p:nvSpPr>
          <p:cNvPr id="96" name="Text Placeholder 15"/>
          <p:cNvSpPr txBox="1">
            <a:spLocks/>
          </p:cNvSpPr>
          <p:nvPr/>
        </p:nvSpPr>
        <p:spPr>
          <a:xfrm>
            <a:off x="6856909" y="5153895"/>
            <a:ext cx="4532842" cy="615362"/>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1960"/>
              </a:spcBef>
              <a:spcAft>
                <a:spcPts val="2940"/>
              </a:spcAft>
              <a:buNone/>
            </a:pPr>
            <a:r>
              <a:rPr lang="en-US" sz="3136" dirty="0">
                <a:solidFill>
                  <a:prstClr val="white"/>
                </a:solidFill>
                <a:latin typeface="Segoe UI Light" panose="020B0502040204020203" pitchFamily="34" charset="0"/>
                <a:cs typeface="Segoe UI Light" panose="020B0502040204020203" pitchFamily="34" charset="0"/>
              </a:rPr>
              <a:t>Fast</a:t>
            </a:r>
          </a:p>
        </p:txBody>
      </p:sp>
      <p:sp>
        <p:nvSpPr>
          <p:cNvPr id="55" name="Rectangle 54"/>
          <p:cNvSpPr/>
          <p:nvPr/>
        </p:nvSpPr>
        <p:spPr>
          <a:xfrm>
            <a:off x="485119" y="4054911"/>
            <a:ext cx="715074" cy="454174"/>
          </a:xfrm>
          <a:prstGeom prst="rect">
            <a:avLst/>
          </a:prstGeom>
        </p:spPr>
        <p:txBody>
          <a:bodyPr wrap="none">
            <a:spAutoFit/>
          </a:bodyPr>
          <a:lstStyle/>
          <a:p>
            <a:pPr algn="ctr" defTabSz="913918">
              <a:defRPr/>
            </a:pPr>
            <a:r>
              <a:rPr lang="en-US" sz="2352" dirty="0">
                <a:solidFill>
                  <a:prstClr val="white"/>
                </a:solidFill>
                <a:latin typeface="Segoe UI Light" panose="020B0502040204020203" pitchFamily="34" charset="0"/>
                <a:cs typeface="Segoe UI Light" panose="020B0502040204020203" pitchFamily="34" charset="0"/>
              </a:rPr>
              <a:t>OSS</a:t>
            </a:r>
          </a:p>
        </p:txBody>
      </p:sp>
      <p:sp>
        <p:nvSpPr>
          <p:cNvPr id="87" name="Oval 86"/>
          <p:cNvSpPr/>
          <p:nvPr/>
        </p:nvSpPr>
        <p:spPr bwMode="auto">
          <a:xfrm>
            <a:off x="6019730" y="3869783"/>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grpSp>
        <p:nvGrpSpPr>
          <p:cNvPr id="34" name="Group 33"/>
          <p:cNvGrpSpPr/>
          <p:nvPr/>
        </p:nvGrpSpPr>
        <p:grpSpPr>
          <a:xfrm>
            <a:off x="6130285" y="3935006"/>
            <a:ext cx="652800" cy="638710"/>
            <a:chOff x="8476833" y="5550894"/>
            <a:chExt cx="666063" cy="651687"/>
          </a:xfrm>
        </p:grpSpPr>
        <p:pic>
          <p:nvPicPr>
            <p:cNvPr id="99" name="Picture 6" descr="C:\temp\WinAzure_rgb_Wht_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71" t="15460" r="80628" b="15496"/>
            <a:stretch/>
          </p:blipFill>
          <p:spPr bwMode="auto">
            <a:xfrm>
              <a:off x="8610575" y="5550894"/>
              <a:ext cx="312449" cy="31732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http://files.softicons.com/download/system-icons/windows-8-metro-icons-by-dakirby309/png/512x512/Folders%20&amp;%20OS/Linux.pn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783052" y="5849304"/>
              <a:ext cx="359844" cy="353277"/>
            </a:xfrm>
            <a:prstGeom prst="rect">
              <a:avLst/>
            </a:prstGeom>
            <a:noFill/>
            <a:extLst>
              <a:ext uri="{909E8E84-426E-40DD-AFC4-6F175D3DCCD1}">
                <a14:hiddenFill xmlns:a14="http://schemas.microsoft.com/office/drawing/2010/main">
                  <a:solidFill>
                    <a:srgbClr val="FFFFFF"/>
                  </a:solidFill>
                </a14:hiddenFill>
              </a:ext>
            </a:extLst>
          </p:spPr>
        </p:pic>
        <p:grpSp>
          <p:nvGrpSpPr>
            <p:cNvPr id="101" name="Group 100"/>
            <p:cNvGrpSpPr>
              <a:grpSpLocks noChangeAspect="1"/>
            </p:cNvGrpSpPr>
            <p:nvPr/>
          </p:nvGrpSpPr>
          <p:grpSpPr bwMode="auto">
            <a:xfrm>
              <a:off x="8476833" y="5824421"/>
              <a:ext cx="293053" cy="343314"/>
              <a:chOff x="3485" y="1766"/>
              <a:chExt cx="745" cy="889"/>
            </a:xfrm>
          </p:grpSpPr>
          <p:sp>
            <p:nvSpPr>
              <p:cNvPr id="102" name="Freeform 101"/>
              <p:cNvSpPr>
                <a:spLocks/>
              </p:cNvSpPr>
              <p:nvPr/>
            </p:nvSpPr>
            <p:spPr bwMode="auto">
              <a:xfrm>
                <a:off x="3485" y="2008"/>
                <a:ext cx="745" cy="647"/>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txBody>
              <a:bodyPr vert="horz" wrap="square" lIns="89607" tIns="44802" rIns="89607" bIns="44802" numCol="1" anchor="t" anchorCtr="0" compatLnSpc="1">
                <a:prstTxWarp prst="textNoShape">
                  <a:avLst/>
                </a:prstTxWarp>
              </a:bodyPr>
              <a:lstStyle/>
              <a:p>
                <a:pPr defTabSz="895909">
                  <a:defRPr/>
                </a:pPr>
                <a:endParaRPr lang="en-US" sz="1960" kern="0">
                  <a:solidFill>
                    <a:prstClr val="white"/>
                  </a:solidFill>
                  <a:latin typeface="Segoe UI Light" panose="020B0502040204020203" pitchFamily="34" charset="0"/>
                  <a:cs typeface="Segoe UI Light" panose="020B0502040204020203" pitchFamily="34" charset="0"/>
                </a:endParaRPr>
              </a:p>
            </p:txBody>
          </p:sp>
          <p:sp>
            <p:nvSpPr>
              <p:cNvPr id="103" name="Freeform 102"/>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txBody>
              <a:bodyPr vert="horz" wrap="square" lIns="89607" tIns="44802" rIns="89607" bIns="44802" numCol="1" anchor="t" anchorCtr="0" compatLnSpc="1">
                <a:prstTxWarp prst="textNoShape">
                  <a:avLst/>
                </a:prstTxWarp>
              </a:bodyPr>
              <a:lstStyle/>
              <a:p>
                <a:pPr defTabSz="895909">
                  <a:defRPr/>
                </a:pPr>
                <a:endParaRPr lang="en-US" sz="1960" kern="0">
                  <a:solidFill>
                    <a:prstClr val="white"/>
                  </a:solidFill>
                  <a:latin typeface="Segoe UI Light" panose="020B0502040204020203" pitchFamily="34" charset="0"/>
                  <a:cs typeface="Segoe UI Light" panose="020B0502040204020203" pitchFamily="34" charset="0"/>
                </a:endParaRPr>
              </a:p>
            </p:txBody>
          </p:sp>
        </p:grpSp>
      </p:grpSp>
      <p:sp>
        <p:nvSpPr>
          <p:cNvPr id="78" name="Oval 77"/>
          <p:cNvSpPr/>
          <p:nvPr/>
        </p:nvSpPr>
        <p:spPr bwMode="auto">
          <a:xfrm>
            <a:off x="6019730" y="5042376"/>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grpSp>
        <p:nvGrpSpPr>
          <p:cNvPr id="104" name="Group 318"/>
          <p:cNvGrpSpPr>
            <a:grpSpLocks noChangeAspect="1"/>
          </p:cNvGrpSpPr>
          <p:nvPr/>
        </p:nvGrpSpPr>
        <p:grpSpPr bwMode="auto">
          <a:xfrm>
            <a:off x="6309065" y="5208204"/>
            <a:ext cx="406941" cy="451942"/>
            <a:chOff x="-615" y="-944"/>
            <a:chExt cx="850" cy="944"/>
          </a:xfrm>
          <a:solidFill>
            <a:schemeClr val="bg1"/>
          </a:solidFill>
        </p:grpSpPr>
        <p:sp>
          <p:nvSpPr>
            <p:cNvPr id="105" name="Freeform 319"/>
            <p:cNvSpPr>
              <a:spLocks/>
            </p:cNvSpPr>
            <p:nvPr/>
          </p:nvSpPr>
          <p:spPr bwMode="auto">
            <a:xfrm>
              <a:off x="-235" y="-734"/>
              <a:ext cx="52" cy="361"/>
            </a:xfrm>
            <a:custGeom>
              <a:avLst/>
              <a:gdLst>
                <a:gd name="T0" fmla="*/ 22 w 22"/>
                <a:gd name="T1" fmla="*/ 139 h 153"/>
                <a:gd name="T2" fmla="*/ 22 w 22"/>
                <a:gd name="T3" fmla="*/ 14 h 153"/>
                <a:gd name="T4" fmla="*/ 0 w 22"/>
                <a:gd name="T5" fmla="*/ 14 h 153"/>
                <a:gd name="T6" fmla="*/ 0 w 22"/>
                <a:gd name="T7" fmla="*/ 139 h 153"/>
                <a:gd name="T8" fmla="*/ 22 w 22"/>
                <a:gd name="T9" fmla="*/ 139 h 153"/>
              </a:gdLst>
              <a:ahLst/>
              <a:cxnLst>
                <a:cxn ang="0">
                  <a:pos x="T0" y="T1"/>
                </a:cxn>
                <a:cxn ang="0">
                  <a:pos x="T2" y="T3"/>
                </a:cxn>
                <a:cxn ang="0">
                  <a:pos x="T4" y="T5"/>
                </a:cxn>
                <a:cxn ang="0">
                  <a:pos x="T6" y="T7"/>
                </a:cxn>
                <a:cxn ang="0">
                  <a:pos x="T8" y="T9"/>
                </a:cxn>
              </a:cxnLst>
              <a:rect l="0" t="0" r="r" b="b"/>
              <a:pathLst>
                <a:path w="22" h="153">
                  <a:moveTo>
                    <a:pt x="22" y="139"/>
                  </a:moveTo>
                  <a:cubicBezTo>
                    <a:pt x="22" y="98"/>
                    <a:pt x="22" y="56"/>
                    <a:pt x="22" y="14"/>
                  </a:cubicBezTo>
                  <a:cubicBezTo>
                    <a:pt x="22" y="0"/>
                    <a:pt x="0" y="0"/>
                    <a:pt x="0" y="14"/>
                  </a:cubicBezTo>
                  <a:cubicBezTo>
                    <a:pt x="0" y="56"/>
                    <a:pt x="0" y="98"/>
                    <a:pt x="0" y="139"/>
                  </a:cubicBezTo>
                  <a:cubicBezTo>
                    <a:pt x="0" y="153"/>
                    <a:pt x="22" y="153"/>
                    <a:pt x="22"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666">
                <a:solidFill>
                  <a:prstClr val="white"/>
                </a:solidFill>
                <a:latin typeface="Segoe UI Light" panose="020B0502040204020203" pitchFamily="34" charset="0"/>
                <a:cs typeface="Segoe UI Light" panose="020B0502040204020203" pitchFamily="34" charset="0"/>
              </a:endParaRPr>
            </a:p>
          </p:txBody>
        </p:sp>
        <p:sp>
          <p:nvSpPr>
            <p:cNvPr id="106" name="Freeform 320"/>
            <p:cNvSpPr>
              <a:spLocks noEditPoints="1"/>
            </p:cNvSpPr>
            <p:nvPr/>
          </p:nvSpPr>
          <p:spPr bwMode="auto">
            <a:xfrm>
              <a:off x="-615" y="-944"/>
              <a:ext cx="850" cy="944"/>
            </a:xfrm>
            <a:custGeom>
              <a:avLst/>
              <a:gdLst>
                <a:gd name="T0" fmla="*/ 360 w 360"/>
                <a:gd name="T1" fmla="*/ 98 h 400"/>
                <a:gd name="T2" fmla="*/ 342 w 360"/>
                <a:gd name="T3" fmla="*/ 75 h 400"/>
                <a:gd name="T4" fmla="*/ 319 w 360"/>
                <a:gd name="T5" fmla="*/ 57 h 400"/>
                <a:gd name="T6" fmla="*/ 280 w 360"/>
                <a:gd name="T7" fmla="*/ 96 h 400"/>
                <a:gd name="T8" fmla="*/ 201 w 360"/>
                <a:gd name="T9" fmla="*/ 59 h 400"/>
                <a:gd name="T10" fmla="*/ 201 w 360"/>
                <a:gd name="T11" fmla="*/ 4 h 400"/>
                <a:gd name="T12" fmla="*/ 172 w 360"/>
                <a:gd name="T13" fmla="*/ 0 h 400"/>
                <a:gd name="T14" fmla="*/ 143 w 360"/>
                <a:gd name="T15" fmla="*/ 4 h 400"/>
                <a:gd name="T16" fmla="*/ 143 w 360"/>
                <a:gd name="T17" fmla="*/ 59 h 400"/>
                <a:gd name="T18" fmla="*/ 0 w 360"/>
                <a:gd name="T19" fmla="*/ 228 h 400"/>
                <a:gd name="T20" fmla="*/ 172 w 360"/>
                <a:gd name="T21" fmla="*/ 400 h 400"/>
                <a:gd name="T22" fmla="*/ 343 w 360"/>
                <a:gd name="T23" fmla="*/ 228 h 400"/>
                <a:gd name="T24" fmla="*/ 318 w 360"/>
                <a:gd name="T25" fmla="*/ 139 h 400"/>
                <a:gd name="T26" fmla="*/ 360 w 360"/>
                <a:gd name="T27" fmla="*/ 98 h 400"/>
                <a:gd name="T28" fmla="*/ 172 w 360"/>
                <a:gd name="T29" fmla="*/ 379 h 400"/>
                <a:gd name="T30" fmla="*/ 22 w 360"/>
                <a:gd name="T31" fmla="*/ 228 h 400"/>
                <a:gd name="T32" fmla="*/ 172 w 360"/>
                <a:gd name="T33" fmla="*/ 78 h 400"/>
                <a:gd name="T34" fmla="*/ 322 w 360"/>
                <a:gd name="T35" fmla="*/ 228 h 400"/>
                <a:gd name="T36" fmla="*/ 172 w 360"/>
                <a:gd name="T37" fmla="*/ 37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0" h="400">
                  <a:moveTo>
                    <a:pt x="360" y="98"/>
                  </a:moveTo>
                  <a:cubicBezTo>
                    <a:pt x="360" y="98"/>
                    <a:pt x="347" y="80"/>
                    <a:pt x="342" y="75"/>
                  </a:cubicBezTo>
                  <a:cubicBezTo>
                    <a:pt x="336" y="70"/>
                    <a:pt x="319" y="57"/>
                    <a:pt x="319" y="57"/>
                  </a:cubicBezTo>
                  <a:cubicBezTo>
                    <a:pt x="280" y="96"/>
                    <a:pt x="280" y="96"/>
                    <a:pt x="280" y="96"/>
                  </a:cubicBezTo>
                  <a:cubicBezTo>
                    <a:pt x="258" y="77"/>
                    <a:pt x="231" y="65"/>
                    <a:pt x="201" y="59"/>
                  </a:cubicBezTo>
                  <a:cubicBezTo>
                    <a:pt x="201" y="4"/>
                    <a:pt x="201" y="4"/>
                    <a:pt x="201" y="4"/>
                  </a:cubicBezTo>
                  <a:cubicBezTo>
                    <a:pt x="201" y="4"/>
                    <a:pt x="179" y="0"/>
                    <a:pt x="172" y="0"/>
                  </a:cubicBezTo>
                  <a:cubicBezTo>
                    <a:pt x="164" y="0"/>
                    <a:pt x="143" y="4"/>
                    <a:pt x="143" y="4"/>
                  </a:cubicBezTo>
                  <a:cubicBezTo>
                    <a:pt x="143" y="59"/>
                    <a:pt x="143" y="59"/>
                    <a:pt x="143" y="59"/>
                  </a:cubicBezTo>
                  <a:cubicBezTo>
                    <a:pt x="62" y="73"/>
                    <a:pt x="0" y="144"/>
                    <a:pt x="0" y="228"/>
                  </a:cubicBezTo>
                  <a:cubicBezTo>
                    <a:pt x="0" y="323"/>
                    <a:pt x="77" y="400"/>
                    <a:pt x="172" y="400"/>
                  </a:cubicBezTo>
                  <a:cubicBezTo>
                    <a:pt x="267" y="400"/>
                    <a:pt x="343" y="323"/>
                    <a:pt x="343" y="228"/>
                  </a:cubicBezTo>
                  <a:cubicBezTo>
                    <a:pt x="343" y="196"/>
                    <a:pt x="334" y="165"/>
                    <a:pt x="318" y="139"/>
                  </a:cubicBezTo>
                  <a:lnTo>
                    <a:pt x="360" y="98"/>
                  </a:lnTo>
                  <a:close/>
                  <a:moveTo>
                    <a:pt x="172" y="379"/>
                  </a:moveTo>
                  <a:cubicBezTo>
                    <a:pt x="89" y="379"/>
                    <a:pt x="22" y="311"/>
                    <a:pt x="22" y="228"/>
                  </a:cubicBezTo>
                  <a:cubicBezTo>
                    <a:pt x="22" y="146"/>
                    <a:pt x="89" y="78"/>
                    <a:pt x="172" y="78"/>
                  </a:cubicBezTo>
                  <a:cubicBezTo>
                    <a:pt x="255" y="78"/>
                    <a:pt x="322" y="146"/>
                    <a:pt x="322" y="228"/>
                  </a:cubicBezTo>
                  <a:cubicBezTo>
                    <a:pt x="322" y="311"/>
                    <a:pt x="255" y="379"/>
                    <a:pt x="172" y="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666">
                <a:solidFill>
                  <a:prstClr val="white"/>
                </a:solidFill>
                <a:latin typeface="Segoe UI Light" panose="020B0502040204020203" pitchFamily="34" charset="0"/>
                <a:cs typeface="Segoe UI Light" panose="020B0502040204020203" pitchFamily="34" charset="0"/>
              </a:endParaRPr>
            </a:p>
          </p:txBody>
        </p:sp>
      </p:grpSp>
      <p:cxnSp>
        <p:nvCxnSpPr>
          <p:cNvPr id="109" name="Straight Connector 108"/>
          <p:cNvCxnSpPr/>
          <p:nvPr/>
        </p:nvCxnSpPr>
        <p:spPr>
          <a:xfrm>
            <a:off x="6116845" y="5391751"/>
            <a:ext cx="164925" cy="781"/>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6083395" y="5467214"/>
            <a:ext cx="163368" cy="0"/>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V="1">
            <a:off x="6116845" y="5544230"/>
            <a:ext cx="164925" cy="282"/>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917201" y="597637"/>
            <a:ext cx="184683" cy="369236"/>
          </a:xfrm>
          <a:prstGeom prst="rect">
            <a:avLst/>
          </a:prstGeom>
          <a:noFill/>
        </p:spPr>
        <p:txBody>
          <a:bodyPr wrap="none" rtlCol="0">
            <a:spAutoFit/>
          </a:bodyPr>
          <a:lstStyle/>
          <a:p>
            <a:pPr defTabSz="914126"/>
            <a:endParaRPr lang="en-US" sz="1799" dirty="0">
              <a:solidFill>
                <a:prstClr val="white"/>
              </a:solidFill>
              <a:latin typeface="Calibri" panose="020F0502020204030204"/>
            </a:endParaRPr>
          </a:p>
        </p:txBody>
      </p:sp>
    </p:spTree>
    <p:extLst>
      <p:ext uri="{BB962C8B-B14F-4D97-AF65-F5344CB8AC3E}">
        <p14:creationId xmlns:p14="http://schemas.microsoft.com/office/powerpoint/2010/main" val="63292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.NET</a:t>
            </a:r>
            <a:br>
              <a:rPr lang="en-US" dirty="0"/>
            </a:br>
            <a:r>
              <a:rPr lang="en-US" sz="4704" dirty="0"/>
              <a:t>Any developer, any app, any platform</a:t>
            </a:r>
          </a:p>
        </p:txBody>
      </p:sp>
      <p:pic>
        <p:nvPicPr>
          <p:cNvPr id="10" name="Picture 6" descr="C:\temp\WinAzure_rgb_Wht_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71" t="15460" r="80628" b="15496"/>
          <a:stretch/>
        </p:blipFill>
        <p:spPr bwMode="auto">
          <a:xfrm>
            <a:off x="5242432" y="4397299"/>
            <a:ext cx="811418" cy="82408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377422" y="4601201"/>
            <a:ext cx="779148" cy="452472"/>
          </a:xfrm>
          <a:prstGeom prst="rect">
            <a:avLst/>
          </a:prstGeom>
          <a:noFill/>
        </p:spPr>
        <p:txBody>
          <a:bodyPr wrap="square" rtlCol="0">
            <a:spAutoFit/>
          </a:bodyPr>
          <a:lstStyle/>
          <a:p>
            <a:pPr defTabSz="896117"/>
            <a:r>
              <a:rPr lang="en-US" sz="2352" dirty="0">
                <a:solidFill>
                  <a:prstClr val="white"/>
                </a:solidFill>
                <a:latin typeface="Calibri" panose="020F0502020204030204"/>
              </a:rPr>
              <a:t>OS X</a:t>
            </a:r>
          </a:p>
        </p:txBody>
      </p:sp>
      <p:sp>
        <p:nvSpPr>
          <p:cNvPr id="12" name="TextBox 11"/>
          <p:cNvSpPr txBox="1"/>
          <p:nvPr/>
        </p:nvSpPr>
        <p:spPr>
          <a:xfrm>
            <a:off x="3105329" y="4601200"/>
            <a:ext cx="779148" cy="452472"/>
          </a:xfrm>
          <a:prstGeom prst="rect">
            <a:avLst/>
          </a:prstGeom>
          <a:noFill/>
        </p:spPr>
        <p:txBody>
          <a:bodyPr wrap="square" rtlCol="0">
            <a:spAutoFit/>
          </a:bodyPr>
          <a:lstStyle/>
          <a:p>
            <a:pPr defTabSz="896117"/>
            <a:r>
              <a:rPr lang="en-US" sz="2352" dirty="0">
                <a:solidFill>
                  <a:prstClr val="white"/>
                </a:solidFill>
                <a:latin typeface="Calibri" panose="020F0502020204030204"/>
              </a:rPr>
              <a:t>iOS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3425" y="4198850"/>
            <a:ext cx="1226130" cy="122613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0117" y="4229890"/>
            <a:ext cx="1195089" cy="1195089"/>
          </a:xfrm>
          <a:prstGeom prst="rect">
            <a:avLst/>
          </a:prstGeom>
        </p:spPr>
      </p:pic>
      <p:pic>
        <p:nvPicPr>
          <p:cNvPr id="9" name="Picture 8"/>
          <p:cNvPicPr>
            <a:picLocks noChangeAspect="1"/>
          </p:cNvPicPr>
          <p:nvPr/>
        </p:nvPicPr>
        <p:blipFill rotWithShape="1">
          <a:blip r:embed="rId6" cstate="print">
            <a:biLevel thresh="25000"/>
            <a:extLst>
              <a:ext uri="{28A0092B-C50C-407E-A947-70E740481C1C}">
                <a14:useLocalDpi xmlns:a14="http://schemas.microsoft.com/office/drawing/2010/main" val="0"/>
              </a:ext>
            </a:extLst>
          </a:blip>
          <a:srcRect/>
          <a:stretch/>
        </p:blipFill>
        <p:spPr>
          <a:xfrm>
            <a:off x="7289672" y="4549240"/>
            <a:ext cx="717602" cy="571706"/>
          </a:xfrm>
          <a:prstGeom prst="rect">
            <a:avLst/>
          </a:prstGeom>
        </p:spPr>
      </p:pic>
      <p:pic>
        <p:nvPicPr>
          <p:cNvPr id="6" name="Picture 5"/>
          <p:cNvPicPr>
            <a:picLocks noChangeAspect="1"/>
          </p:cNvPicPr>
          <p:nvPr/>
        </p:nvPicPr>
        <p:blipFill rotWithShape="1">
          <a:blip r:embed="rId7" cstate="print">
            <a:extLst>
              <a:ext uri="{28A0092B-C50C-407E-A947-70E740481C1C}">
                <a14:useLocalDpi xmlns:a14="http://schemas.microsoft.com/office/drawing/2010/main" val="0"/>
              </a:ext>
            </a:extLst>
          </a:blip>
          <a:srcRect l="3649" r="61689"/>
          <a:stretch/>
        </p:blipFill>
        <p:spPr>
          <a:xfrm>
            <a:off x="8160594" y="4399875"/>
            <a:ext cx="735649" cy="882779"/>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94413" y="4258288"/>
            <a:ext cx="1112460" cy="1112460"/>
          </a:xfrm>
          <a:prstGeom prst="rect">
            <a:avLst/>
          </a:prstGeom>
        </p:spPr>
      </p:pic>
    </p:spTree>
    <p:extLst>
      <p:ext uri="{BB962C8B-B14F-4D97-AF65-F5344CB8AC3E}">
        <p14:creationId xmlns:p14="http://schemas.microsoft.com/office/powerpoint/2010/main" val="261147499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Where does ASP.NET fit in?</a:t>
            </a:r>
          </a:p>
        </p:txBody>
      </p:sp>
      <p:sp>
        <p:nvSpPr>
          <p:cNvPr id="4" name="Rectangle 3"/>
          <p:cNvSpPr/>
          <p:nvPr/>
        </p:nvSpPr>
        <p:spPr bwMode="auto">
          <a:xfrm>
            <a:off x="1013818" y="1406487"/>
            <a:ext cx="9449035" cy="1338184"/>
          </a:xfrm>
          <a:prstGeom prst="rect">
            <a:avLst/>
          </a:prstGeom>
          <a:solidFill>
            <a:srgbClr val="7FBA00"/>
          </a:solidFill>
          <a:ln w="25400" cap="flat" cmpd="sng" algn="ctr">
            <a:noFill/>
            <a:prstDash val="solid"/>
            <a:headEnd type="none" w="med" len="med"/>
            <a:tailEnd type="none" w="med" len="med"/>
          </a:ln>
          <a:effectLst/>
        </p:spPr>
        <p:txBody>
          <a:bodyPr vert="horz" wrap="square" lIns="745783" tIns="279669" rIns="91386" bIns="91390" numCol="1" rtlCol="0" anchor="t" anchorCtr="0" compatLnSpc="1">
            <a:prstTxWarp prst="textNoShape">
              <a:avLst/>
            </a:prstTxWarp>
          </a:bodyPr>
          <a:lstStyle/>
          <a:p>
            <a:pPr defTabSz="931948"/>
            <a:r>
              <a:rPr lang="en-US" sz="2855" dirty="0">
                <a:gradFill>
                  <a:gsLst>
                    <a:gs pos="14679">
                      <a:srgbClr val="FFFFFF"/>
                    </a:gs>
                    <a:gs pos="38000">
                      <a:srgbClr val="FFFFFF"/>
                    </a:gs>
                  </a:gsLst>
                  <a:lin ang="5400000" scaled="1"/>
                </a:gradFill>
                <a:latin typeface="Segoe UI Light"/>
              </a:rPr>
              <a:t>  </a:t>
            </a:r>
          </a:p>
        </p:txBody>
      </p:sp>
      <p:sp>
        <p:nvSpPr>
          <p:cNvPr id="5" name="TextBox 4"/>
          <p:cNvSpPr txBox="1"/>
          <p:nvPr/>
        </p:nvSpPr>
        <p:spPr>
          <a:xfrm>
            <a:off x="4110348" y="1460382"/>
            <a:ext cx="3368051" cy="678150"/>
          </a:xfrm>
          <a:prstGeom prst="rect">
            <a:avLst/>
          </a:prstGeom>
          <a:noFill/>
        </p:spPr>
        <p:txBody>
          <a:bodyPr wrap="square" rtlCol="0">
            <a:spAutoFit/>
          </a:bodyPr>
          <a:lstStyle/>
          <a:p>
            <a:pPr defTabSz="932256"/>
            <a:r>
              <a:rPr lang="en-US" sz="3807" b="1">
                <a:solidFill>
                  <a:srgbClr val="FFFFFF"/>
                </a:solidFill>
                <a:latin typeface="Segoe UI Semibold" panose="020B0702040204020203" pitchFamily="34" charset="0"/>
                <a:cs typeface="Segoe UI Semibold" panose="020B0702040204020203" pitchFamily="34" charset="0"/>
              </a:rPr>
              <a:t>ASP.NET Core</a:t>
            </a:r>
            <a:endParaRPr lang="en-US" sz="3807" b="1" dirty="0">
              <a:solidFill>
                <a:srgbClr val="FFFFFF"/>
              </a:solidFill>
              <a:latin typeface="Segoe UI Semibold" panose="020B0702040204020203" pitchFamily="34" charset="0"/>
              <a:cs typeface="Segoe UI Semibold" panose="020B0702040204020203" pitchFamily="34" charset="0"/>
            </a:endParaRPr>
          </a:p>
        </p:txBody>
      </p:sp>
      <p:sp>
        <p:nvSpPr>
          <p:cNvPr id="6" name="Rectangle 5"/>
          <p:cNvSpPr/>
          <p:nvPr/>
        </p:nvSpPr>
        <p:spPr bwMode="auto">
          <a:xfrm>
            <a:off x="5758712" y="2800099"/>
            <a:ext cx="4704142" cy="1370264"/>
          </a:xfrm>
          <a:prstGeom prst="rect">
            <a:avLst/>
          </a:prstGeom>
          <a:solidFill>
            <a:srgbClr val="0072C6"/>
          </a:solidFill>
          <a:ln w="25400" cap="flat" cmpd="sng" algn="ctr">
            <a:noFill/>
            <a:prstDash val="solid"/>
            <a:headEnd type="none" w="med" len="med"/>
            <a:tailEnd type="none" w="med" len="med"/>
          </a:ln>
          <a:effectLst/>
        </p:spPr>
        <p:txBody>
          <a:bodyPr vert="horz" wrap="square" lIns="745783" tIns="279669" rIns="91386" bIns="0" numCol="1" rtlCol="0" anchor="t" anchorCtr="0" compatLnSpc="1">
            <a:prstTxWarp prst="textNoShape">
              <a:avLst/>
            </a:prstTxWarp>
          </a:bodyPr>
          <a:lstStyle/>
          <a:p>
            <a:pPr defTabSz="931948"/>
            <a:endParaRPr lang="en-US" sz="2855" dirty="0">
              <a:gradFill>
                <a:gsLst>
                  <a:gs pos="14679">
                    <a:srgbClr val="FFFFFF"/>
                  </a:gs>
                  <a:gs pos="38000">
                    <a:srgbClr val="FFFFFF"/>
                  </a:gs>
                </a:gsLst>
                <a:lin ang="5400000" scaled="1"/>
              </a:gradFill>
              <a:latin typeface="Segoe UI Light"/>
            </a:endParaRPr>
          </a:p>
        </p:txBody>
      </p:sp>
      <p:sp>
        <p:nvSpPr>
          <p:cNvPr id="7" name="Rectangle 6"/>
          <p:cNvSpPr/>
          <p:nvPr/>
        </p:nvSpPr>
        <p:spPr bwMode="auto">
          <a:xfrm>
            <a:off x="1013819" y="2800099"/>
            <a:ext cx="4688671" cy="1370264"/>
          </a:xfrm>
          <a:prstGeom prst="rect">
            <a:avLst/>
          </a:prstGeom>
          <a:solidFill>
            <a:srgbClr val="0072C6"/>
          </a:solidFill>
          <a:ln w="25400" cap="flat" cmpd="sng" algn="ctr">
            <a:noFill/>
            <a:prstDash val="solid"/>
            <a:headEnd type="none" w="med" len="med"/>
            <a:tailEnd type="none" w="med" len="med"/>
          </a:ln>
          <a:effectLst/>
        </p:spPr>
        <p:txBody>
          <a:bodyPr vert="horz" wrap="square" lIns="745783" tIns="279669" rIns="91386" bIns="0" numCol="1" rtlCol="0" anchor="t" anchorCtr="0" compatLnSpc="1">
            <a:prstTxWarp prst="textNoShape">
              <a:avLst/>
            </a:prstTxWarp>
          </a:bodyPr>
          <a:lstStyle/>
          <a:p>
            <a:pPr defTabSz="931948"/>
            <a:r>
              <a:rPr lang="en-US" sz="2855" dirty="0">
                <a:gradFill>
                  <a:gsLst>
                    <a:gs pos="14679">
                      <a:srgbClr val="FFFFFF"/>
                    </a:gs>
                    <a:gs pos="38000">
                      <a:srgbClr val="FFFFFF"/>
                    </a:gs>
                  </a:gsLst>
                  <a:lin ang="5400000" scaled="1"/>
                </a:gradFill>
                <a:latin typeface="Segoe UI Light"/>
              </a:rPr>
              <a:t>  </a:t>
            </a:r>
          </a:p>
        </p:txBody>
      </p:sp>
      <p:sp>
        <p:nvSpPr>
          <p:cNvPr id="8" name="TextBox 7"/>
          <p:cNvSpPr txBox="1"/>
          <p:nvPr/>
        </p:nvSpPr>
        <p:spPr>
          <a:xfrm>
            <a:off x="1013820" y="2865338"/>
            <a:ext cx="4688670" cy="448019"/>
          </a:xfrm>
          <a:prstGeom prst="rect">
            <a:avLst/>
          </a:prstGeom>
          <a:noFill/>
        </p:spPr>
        <p:txBody>
          <a:bodyPr wrap="square" rtlCol="0">
            <a:spAutoFit/>
          </a:bodyPr>
          <a:lstStyle/>
          <a:p>
            <a:pPr defTabSz="932256"/>
            <a:r>
              <a:rPr lang="en-US" sz="2311" dirty="0">
                <a:solidFill>
                  <a:srgbClr val="FFFFFF"/>
                </a:solidFill>
                <a:latin typeface="Segoe UI Semibold" panose="020B0702040204020203" pitchFamily="34" charset="0"/>
                <a:cs typeface="Segoe UI Semibold" panose="020B0702040204020203" pitchFamily="34" charset="0"/>
              </a:rPr>
              <a:t>.NET Framework 4.6 </a:t>
            </a:r>
            <a:r>
              <a:rPr lang="en-US" sz="2311" dirty="0">
                <a:solidFill>
                  <a:srgbClr val="FFFFFF"/>
                </a:solidFill>
                <a:latin typeface="Segoe UI Light"/>
                <a:cs typeface="Segoe UI Semibold" panose="020B0702040204020203" pitchFamily="34" charset="0"/>
              </a:rPr>
              <a:t>stack and libs</a:t>
            </a:r>
          </a:p>
        </p:txBody>
      </p:sp>
      <p:sp>
        <p:nvSpPr>
          <p:cNvPr id="9" name="TextBox 8"/>
          <p:cNvSpPr txBox="1"/>
          <p:nvPr/>
        </p:nvSpPr>
        <p:spPr>
          <a:xfrm>
            <a:off x="5928670" y="2865338"/>
            <a:ext cx="4424285" cy="448019"/>
          </a:xfrm>
          <a:prstGeom prst="rect">
            <a:avLst/>
          </a:prstGeom>
          <a:noFill/>
        </p:spPr>
        <p:txBody>
          <a:bodyPr wrap="square" rtlCol="0">
            <a:spAutoFit/>
          </a:bodyPr>
          <a:lstStyle/>
          <a:p>
            <a:pPr defTabSz="932256"/>
            <a:r>
              <a:rPr lang="en-US" sz="2311" b="1" dirty="0">
                <a:solidFill>
                  <a:srgbClr val="FFFFFF"/>
                </a:solidFill>
                <a:latin typeface="Segoe UI Semibold" panose="020B0702040204020203" pitchFamily="34" charset="0"/>
                <a:cs typeface="Segoe UI Semibold" panose="020B0702040204020203" pitchFamily="34" charset="0"/>
              </a:rPr>
              <a:t>.NET </a:t>
            </a:r>
            <a:r>
              <a:rPr lang="en-US" sz="2311" dirty="0">
                <a:solidFill>
                  <a:srgbClr val="FFFFFF"/>
                </a:solidFill>
                <a:latin typeface="Segoe UI Semibold" panose="020B0702040204020203" pitchFamily="34" charset="0"/>
                <a:cs typeface="Segoe UI Semibold" panose="020B0702040204020203" pitchFamily="34" charset="0"/>
              </a:rPr>
              <a:t>Core 5 </a:t>
            </a:r>
            <a:r>
              <a:rPr lang="en-US" sz="2311" dirty="0">
                <a:solidFill>
                  <a:srgbClr val="FFFFFF"/>
                </a:solidFill>
                <a:latin typeface="Segoe UI Light"/>
                <a:cs typeface="Segoe UI Semibold" panose="020B0702040204020203" pitchFamily="34" charset="0"/>
              </a:rPr>
              <a:t>stack and libs</a:t>
            </a:r>
            <a:endParaRPr lang="en-US" sz="2311" b="1" dirty="0">
              <a:solidFill>
                <a:srgbClr val="FFFFFF"/>
              </a:solidFill>
              <a:latin typeface="Segoe UI Light"/>
              <a:cs typeface="Segoe UI Semibold" panose="020B0702040204020203" pitchFamily="34" charset="0"/>
            </a:endParaRPr>
          </a:p>
        </p:txBody>
      </p:sp>
      <p:sp>
        <p:nvSpPr>
          <p:cNvPr id="10" name="Rectangle 9"/>
          <p:cNvSpPr/>
          <p:nvPr/>
        </p:nvSpPr>
        <p:spPr>
          <a:xfrm>
            <a:off x="2535852" y="2106897"/>
            <a:ext cx="6273930" cy="427057"/>
          </a:xfrm>
          <a:prstGeom prst="rect">
            <a:avLst/>
          </a:prstGeom>
        </p:spPr>
        <p:txBody>
          <a:bodyPr wrap="none">
            <a:spAutoFit/>
          </a:bodyPr>
          <a:lstStyle/>
          <a:p>
            <a:pPr defTabSz="931997"/>
            <a:r>
              <a:rPr lang="en-US" sz="2175" dirty="0">
                <a:solidFill>
                  <a:srgbClr val="FFFFFF"/>
                </a:solidFill>
                <a:latin typeface="Segoe UI"/>
              </a:rPr>
              <a:t>Unified framework for MVC, Web API and SignalR</a:t>
            </a:r>
          </a:p>
        </p:txBody>
      </p:sp>
      <p:sp>
        <p:nvSpPr>
          <p:cNvPr id="11" name="Rectangle 10"/>
          <p:cNvSpPr/>
          <p:nvPr/>
        </p:nvSpPr>
        <p:spPr>
          <a:xfrm>
            <a:off x="1080310" y="3449251"/>
            <a:ext cx="4525381" cy="301542"/>
          </a:xfrm>
          <a:prstGeom prst="rect">
            <a:avLst/>
          </a:prstGeom>
        </p:spPr>
        <p:txBody>
          <a:bodyPr wrap="none">
            <a:spAutoFit/>
          </a:bodyPr>
          <a:lstStyle/>
          <a:p>
            <a:pPr defTabSz="931997"/>
            <a:r>
              <a:rPr lang="en-US" sz="1360" i="1" dirty="0">
                <a:solidFill>
                  <a:srgbClr val="FFFFFF"/>
                </a:solidFill>
                <a:latin typeface="Segoe UI"/>
              </a:rPr>
              <a:t> Full .NET Framework for any scenario and library support</a:t>
            </a:r>
          </a:p>
        </p:txBody>
      </p:sp>
      <p:sp>
        <p:nvSpPr>
          <p:cNvPr id="12" name="Rectangle 11"/>
          <p:cNvSpPr/>
          <p:nvPr/>
        </p:nvSpPr>
        <p:spPr>
          <a:xfrm>
            <a:off x="5794373" y="3445084"/>
            <a:ext cx="4586519" cy="301542"/>
          </a:xfrm>
          <a:prstGeom prst="rect">
            <a:avLst/>
          </a:prstGeom>
        </p:spPr>
        <p:txBody>
          <a:bodyPr wrap="square">
            <a:spAutoFit/>
          </a:bodyPr>
          <a:lstStyle/>
          <a:p>
            <a:pPr defTabSz="931997"/>
            <a:r>
              <a:rPr lang="en-US" sz="1360" i="1" dirty="0">
                <a:solidFill>
                  <a:srgbClr val="FFFFFF"/>
                </a:solidFill>
                <a:latin typeface="Segoe UI"/>
              </a:rPr>
              <a:t>Small runtime optimized for server and cloud workloads</a:t>
            </a:r>
          </a:p>
        </p:txBody>
      </p:sp>
    </p:spTree>
    <p:extLst>
      <p:ext uri="{BB962C8B-B14F-4D97-AF65-F5344CB8AC3E}">
        <p14:creationId xmlns:p14="http://schemas.microsoft.com/office/powerpoint/2010/main" val="125646625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p:cNvSpPr>
            <a:spLocks noGrp="1"/>
          </p:cNvSpPr>
          <p:nvPr>
            <p:ph type="title"/>
          </p:nvPr>
        </p:nvSpPr>
        <p:spPr>
          <a:xfrm>
            <a:off x="274567" y="296092"/>
            <a:ext cx="11886468" cy="917336"/>
          </a:xfrm>
        </p:spPr>
        <p:txBody>
          <a:bodyPr/>
          <a:lstStyle/>
          <a:p>
            <a:r>
              <a:rPr lang="en-US" dirty="0">
                <a:solidFill>
                  <a:schemeClr val="bg1"/>
                </a:solidFill>
              </a:rPr>
              <a:t>ASP.NET 2015 in a Nutshell</a:t>
            </a:r>
          </a:p>
        </p:txBody>
      </p:sp>
      <p:sp>
        <p:nvSpPr>
          <p:cNvPr id="28" name="Rectangle 27"/>
          <p:cNvSpPr/>
          <p:nvPr/>
        </p:nvSpPr>
        <p:spPr bwMode="auto">
          <a:xfrm>
            <a:off x="6507559" y="4277337"/>
            <a:ext cx="4611013" cy="1871808"/>
          </a:xfrm>
          <a:prstGeom prst="rect">
            <a:avLst/>
          </a:prstGeom>
          <a:solidFill>
            <a:srgbClr val="0072C6"/>
          </a:solidFill>
          <a:ln w="25400" cap="flat" cmpd="sng" algn="ctr">
            <a:noFill/>
            <a:prstDash val="solid"/>
            <a:headEnd type="none" w="med" len="med"/>
            <a:tailEnd type="none" w="med" len="med"/>
          </a:ln>
          <a:effectLst/>
        </p:spPr>
        <p:txBody>
          <a:bodyPr vert="horz" wrap="square" lIns="731020" tIns="274133" rIns="89577" bIns="89581" numCol="1" rtlCol="0" anchor="t" anchorCtr="0" compatLnSpc="1">
            <a:prstTxWarp prst="textNoShape">
              <a:avLst/>
            </a:prstTxWarp>
          </a:bodyPr>
          <a:lstStyle/>
          <a:p>
            <a:pPr defTabSz="913414"/>
            <a:endParaRPr lang="en-US" sz="2799" dirty="0">
              <a:gradFill>
                <a:gsLst>
                  <a:gs pos="14679">
                    <a:srgbClr val="FFFFFF"/>
                  </a:gs>
                  <a:gs pos="38000">
                    <a:srgbClr val="FFFFFF"/>
                  </a:gs>
                </a:gsLst>
                <a:lin ang="5400000" scaled="1"/>
              </a:gradFill>
              <a:latin typeface="Segoe UI Light"/>
            </a:endParaRPr>
          </a:p>
        </p:txBody>
      </p:sp>
      <p:sp>
        <p:nvSpPr>
          <p:cNvPr id="29" name="Rectangle 28"/>
          <p:cNvSpPr/>
          <p:nvPr/>
        </p:nvSpPr>
        <p:spPr bwMode="auto">
          <a:xfrm>
            <a:off x="1214550" y="3738914"/>
            <a:ext cx="5237900" cy="2410230"/>
          </a:xfrm>
          <a:prstGeom prst="rect">
            <a:avLst/>
          </a:prstGeom>
          <a:solidFill>
            <a:srgbClr val="0072C6"/>
          </a:solidFill>
          <a:ln w="25400" cap="flat" cmpd="sng" algn="ctr">
            <a:noFill/>
            <a:prstDash val="solid"/>
            <a:headEnd type="none" w="med" len="med"/>
            <a:tailEnd type="none" w="med" len="med"/>
          </a:ln>
          <a:effectLst/>
        </p:spPr>
        <p:txBody>
          <a:bodyPr vert="horz" wrap="square" lIns="731020" tIns="274133" rIns="89577" bIns="89581" numCol="1" rtlCol="0" anchor="t" anchorCtr="0" compatLnSpc="1">
            <a:prstTxWarp prst="textNoShape">
              <a:avLst/>
            </a:prstTxWarp>
          </a:bodyPr>
          <a:lstStyle/>
          <a:p>
            <a:pPr defTabSz="913414"/>
            <a:r>
              <a:rPr lang="en-US" sz="2799" dirty="0">
                <a:gradFill>
                  <a:gsLst>
                    <a:gs pos="14679">
                      <a:srgbClr val="FFFFFF"/>
                    </a:gs>
                    <a:gs pos="38000">
                      <a:srgbClr val="FFFFFF"/>
                    </a:gs>
                  </a:gsLst>
                  <a:lin ang="5400000" scaled="1"/>
                </a:gradFill>
                <a:latin typeface="Segoe UI Light"/>
              </a:rPr>
              <a:t>  </a:t>
            </a:r>
          </a:p>
        </p:txBody>
      </p:sp>
      <p:sp>
        <p:nvSpPr>
          <p:cNvPr id="30" name="TextBox 29"/>
          <p:cNvSpPr txBox="1"/>
          <p:nvPr/>
        </p:nvSpPr>
        <p:spPr>
          <a:xfrm>
            <a:off x="1280269" y="4268861"/>
            <a:ext cx="5172179" cy="531599"/>
          </a:xfrm>
          <a:prstGeom prst="rect">
            <a:avLst/>
          </a:prstGeom>
          <a:noFill/>
        </p:spPr>
        <p:txBody>
          <a:bodyPr wrap="square" rtlCol="0">
            <a:spAutoFit/>
          </a:bodyPr>
          <a:lstStyle/>
          <a:p>
            <a:pPr algn="ctr" defTabSz="913716"/>
            <a:r>
              <a:rPr lang="en-US" sz="2799" b="1" dirty="0">
                <a:solidFill>
                  <a:srgbClr val="FFFFFF"/>
                </a:solidFill>
                <a:latin typeface="Segoe UI Semibold" panose="020B0702040204020203" pitchFamily="34" charset="0"/>
                <a:cs typeface="Segoe UI Semibold" panose="020B0702040204020203" pitchFamily="34" charset="0"/>
              </a:rPr>
              <a:t>.NET Framework 4.6 </a:t>
            </a:r>
          </a:p>
        </p:txBody>
      </p:sp>
      <p:sp>
        <p:nvSpPr>
          <p:cNvPr id="31" name="TextBox 30"/>
          <p:cNvSpPr txBox="1"/>
          <p:nvPr/>
        </p:nvSpPr>
        <p:spPr>
          <a:xfrm>
            <a:off x="6590936" y="4280533"/>
            <a:ext cx="4423356" cy="531599"/>
          </a:xfrm>
          <a:prstGeom prst="rect">
            <a:avLst/>
          </a:prstGeom>
          <a:noFill/>
        </p:spPr>
        <p:txBody>
          <a:bodyPr wrap="square" rtlCol="0">
            <a:spAutoFit/>
          </a:bodyPr>
          <a:lstStyle/>
          <a:p>
            <a:pPr algn="ctr" defTabSz="913716"/>
            <a:r>
              <a:rPr lang="en-US" sz="2799" b="1" dirty="0">
                <a:solidFill>
                  <a:srgbClr val="FFFFFF"/>
                </a:solidFill>
                <a:latin typeface="Segoe UI Semibold" panose="020B0702040204020203" pitchFamily="34" charset="0"/>
                <a:cs typeface="Segoe UI Semibold" panose="020B0702040204020203" pitchFamily="34" charset="0"/>
              </a:rPr>
              <a:t>.NET </a:t>
            </a:r>
            <a:r>
              <a:rPr lang="en-US" sz="2799" dirty="0">
                <a:solidFill>
                  <a:srgbClr val="FFFFFF"/>
                </a:solidFill>
                <a:latin typeface="Segoe UI Semibold" panose="020B0702040204020203" pitchFamily="34" charset="0"/>
                <a:cs typeface="Segoe UI Semibold" panose="020B0702040204020203" pitchFamily="34" charset="0"/>
              </a:rPr>
              <a:t>Core 5</a:t>
            </a:r>
            <a:r>
              <a:rPr lang="en-US" sz="2799" b="1" dirty="0">
                <a:solidFill>
                  <a:srgbClr val="FFFFFF"/>
                </a:solidFill>
                <a:latin typeface="Segoe UI Semibold" panose="020B0702040204020203" pitchFamily="34" charset="0"/>
                <a:cs typeface="Segoe UI Semibold" panose="020B0702040204020203" pitchFamily="34" charset="0"/>
              </a:rPr>
              <a:t> </a:t>
            </a:r>
          </a:p>
        </p:txBody>
      </p:sp>
      <p:pic>
        <p:nvPicPr>
          <p:cNvPr id="32" name="Picture 31"/>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9776743" y="5443487"/>
            <a:ext cx="382057" cy="449814"/>
          </a:xfrm>
          <a:prstGeom prst="rect">
            <a:avLst/>
          </a:prstGeom>
        </p:spPr>
      </p:pic>
      <p:pic>
        <p:nvPicPr>
          <p:cNvPr id="33" name="Picture 2" descr="http://files.softicons.com/download/system-icons/windows-8-metro-icons-by-dakirby309/png/512x512/Folders%20&amp;%20OS/Linux.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2698" y="5439897"/>
            <a:ext cx="510024" cy="50071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C:\temp\WinAzure_rgb_Wht_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371" t="15460" r="80628" b="15496"/>
          <a:stretch/>
        </p:blipFill>
        <p:spPr bwMode="auto">
          <a:xfrm>
            <a:off x="7302177" y="5399765"/>
            <a:ext cx="545902" cy="55442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C:\temp\WinAzure_rgb_Wht_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371" t="15460" r="80628" b="15496"/>
          <a:stretch/>
        </p:blipFill>
        <p:spPr bwMode="auto">
          <a:xfrm>
            <a:off x="3778516" y="5399765"/>
            <a:ext cx="545902" cy="554423"/>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p:cNvSpPr/>
          <p:nvPr/>
        </p:nvSpPr>
        <p:spPr>
          <a:xfrm>
            <a:off x="1602243" y="4776915"/>
            <a:ext cx="4816355" cy="584284"/>
          </a:xfrm>
          <a:prstGeom prst="rect">
            <a:avLst/>
          </a:prstGeom>
        </p:spPr>
        <p:txBody>
          <a:bodyPr wrap="square">
            <a:spAutoFit/>
          </a:bodyPr>
          <a:lstStyle/>
          <a:p>
            <a:pPr algn="ctr" defTabSz="913462"/>
            <a:r>
              <a:rPr lang="en-US" sz="1567" i="1" dirty="0">
                <a:solidFill>
                  <a:srgbClr val="FFFFFF"/>
                </a:solidFill>
                <a:latin typeface="Segoe UI"/>
              </a:rPr>
              <a:t>Full .NET Framework for any scenario and </a:t>
            </a:r>
          </a:p>
          <a:p>
            <a:pPr algn="ctr" defTabSz="913462"/>
            <a:r>
              <a:rPr lang="en-US" sz="1567" i="1" dirty="0">
                <a:solidFill>
                  <a:srgbClr val="FFFFFF"/>
                </a:solidFill>
                <a:latin typeface="Segoe UI"/>
              </a:rPr>
              <a:t>library support on Windows</a:t>
            </a:r>
          </a:p>
        </p:txBody>
      </p:sp>
      <p:sp>
        <p:nvSpPr>
          <p:cNvPr id="37" name="Rectangle 36"/>
          <p:cNvSpPr/>
          <p:nvPr/>
        </p:nvSpPr>
        <p:spPr>
          <a:xfrm>
            <a:off x="6671236" y="4725715"/>
            <a:ext cx="4274998" cy="584284"/>
          </a:xfrm>
          <a:prstGeom prst="rect">
            <a:avLst/>
          </a:prstGeom>
        </p:spPr>
        <p:txBody>
          <a:bodyPr wrap="square">
            <a:spAutoFit/>
          </a:bodyPr>
          <a:lstStyle/>
          <a:p>
            <a:pPr algn="ctr" defTabSz="913462"/>
            <a:r>
              <a:rPr lang="en-US" sz="1567" i="1" dirty="0">
                <a:solidFill>
                  <a:srgbClr val="FFFFFF"/>
                </a:solidFill>
                <a:latin typeface="Segoe UI"/>
              </a:rPr>
              <a:t>Modular libraries &amp; runtime optimized for server and cloud workloads</a:t>
            </a:r>
          </a:p>
        </p:txBody>
      </p:sp>
      <p:sp>
        <p:nvSpPr>
          <p:cNvPr id="38" name="Rectangle 37"/>
          <p:cNvSpPr/>
          <p:nvPr/>
        </p:nvSpPr>
        <p:spPr bwMode="auto">
          <a:xfrm>
            <a:off x="1214551" y="3178176"/>
            <a:ext cx="3965700" cy="51465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r>
              <a:rPr lang="en-US" sz="1960" dirty="0">
                <a:gradFill>
                  <a:gsLst>
                    <a:gs pos="0">
                      <a:srgbClr val="FFFFFF"/>
                    </a:gs>
                    <a:gs pos="100000">
                      <a:srgbClr val="FFFFFF"/>
                    </a:gs>
                  </a:gsLst>
                  <a:lin ang="5400000" scaled="0"/>
                </a:gradFill>
                <a:latin typeface="Segoe UI"/>
                <a:ea typeface="Segoe UI" pitchFamily="34" charset="0"/>
                <a:cs typeface="Segoe UI" pitchFamily="34" charset="0"/>
              </a:rPr>
              <a:t>ASP.NET 4.6  </a:t>
            </a:r>
            <a:r>
              <a:rPr lang="en-US" sz="1960" dirty="0" err="1">
                <a:gradFill>
                  <a:gsLst>
                    <a:gs pos="0">
                      <a:srgbClr val="FFFFFF"/>
                    </a:gs>
                    <a:gs pos="100000">
                      <a:srgbClr val="FFFFFF"/>
                    </a:gs>
                  </a:gsLst>
                  <a:lin ang="5400000" scaled="0"/>
                </a:gradFill>
                <a:latin typeface="Segoe UI"/>
                <a:ea typeface="Segoe UI" pitchFamily="34" charset="0"/>
                <a:cs typeface="Segoe UI" pitchFamily="34" charset="0"/>
              </a:rPr>
              <a:t>System.Web</a:t>
            </a:r>
            <a:endParaRPr lang="en-US" sz="196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p:cNvSpPr/>
          <p:nvPr/>
        </p:nvSpPr>
        <p:spPr bwMode="auto">
          <a:xfrm>
            <a:off x="2661227" y="2349841"/>
            <a:ext cx="1117290" cy="76279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r>
              <a:rPr lang="en-US" sz="1960" dirty="0">
                <a:gradFill>
                  <a:gsLst>
                    <a:gs pos="0">
                      <a:srgbClr val="FFFFFF"/>
                    </a:gs>
                    <a:gs pos="100000">
                      <a:srgbClr val="FFFFFF"/>
                    </a:gs>
                  </a:gsLst>
                  <a:lin ang="5400000" scaled="0"/>
                </a:gradFill>
                <a:latin typeface="Segoe UI"/>
                <a:ea typeface="Segoe UI" pitchFamily="34" charset="0"/>
                <a:cs typeface="Segoe UI" pitchFamily="34" charset="0"/>
              </a:rPr>
              <a:t>MVC 5.x</a:t>
            </a:r>
          </a:p>
        </p:txBody>
      </p:sp>
      <p:sp>
        <p:nvSpPr>
          <p:cNvPr id="40" name="Rectangle 39"/>
          <p:cNvSpPr/>
          <p:nvPr/>
        </p:nvSpPr>
        <p:spPr bwMode="auto">
          <a:xfrm>
            <a:off x="5251351" y="2339979"/>
            <a:ext cx="5867220" cy="772656"/>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r>
              <a:rPr lang="en-US" sz="1960" dirty="0">
                <a:gradFill>
                  <a:gsLst>
                    <a:gs pos="0">
                      <a:srgbClr val="FFFFFF"/>
                    </a:gs>
                    <a:gs pos="100000">
                      <a:srgbClr val="FFFFFF"/>
                    </a:gs>
                  </a:gsLst>
                  <a:lin ang="5400000" scaled="0"/>
                </a:gradFill>
                <a:latin typeface="Segoe UI"/>
                <a:ea typeface="Segoe UI" pitchFamily="34" charset="0"/>
                <a:cs typeface="Segoe UI" pitchFamily="34" charset="0"/>
              </a:rPr>
              <a:t>MVC / Web API 6</a:t>
            </a:r>
          </a:p>
        </p:txBody>
      </p:sp>
      <p:sp>
        <p:nvSpPr>
          <p:cNvPr id="41" name="Rectangle 40"/>
          <p:cNvSpPr/>
          <p:nvPr/>
        </p:nvSpPr>
        <p:spPr bwMode="auto">
          <a:xfrm>
            <a:off x="6507557" y="3738915"/>
            <a:ext cx="2321365" cy="494252"/>
          </a:xfrm>
          <a:prstGeom prst="rect">
            <a:avLst/>
          </a:prstGeom>
          <a:solidFill>
            <a:srgbClr val="0072C6"/>
          </a:solidFill>
          <a:ln w="25400" cap="flat" cmpd="sng" algn="ctr">
            <a:noFill/>
            <a:prstDash val="solid"/>
            <a:headEnd type="none" w="med" len="med"/>
            <a:tailEnd type="none" w="med" len="med"/>
          </a:ln>
          <a:effectLst/>
        </p:spPr>
        <p:txBody>
          <a:bodyPr vert="horz" wrap="square" lIns="730916" tIns="44760" rIns="89517" bIns="71612" numCol="1" rtlCol="0" anchor="t" anchorCtr="0" compatLnSpc="1">
            <a:prstTxWarp prst="textNoShape">
              <a:avLst/>
            </a:prstTxWarp>
          </a:bodyPr>
          <a:lstStyle/>
          <a:p>
            <a:pPr defTabSz="913237"/>
            <a:r>
              <a:rPr lang="en-US" sz="1960" dirty="0">
                <a:gradFill>
                  <a:gsLst>
                    <a:gs pos="14679">
                      <a:srgbClr val="FFFFFF"/>
                    </a:gs>
                    <a:gs pos="38000">
                      <a:srgbClr val="FFFFFF"/>
                    </a:gs>
                  </a:gsLst>
                  <a:lin ang="5400000" scaled="1"/>
                </a:gradFill>
                <a:latin typeface="Segoe UI"/>
              </a:rPr>
              <a:t>Core CLR</a:t>
            </a:r>
          </a:p>
        </p:txBody>
      </p:sp>
      <p:sp>
        <p:nvSpPr>
          <p:cNvPr id="42" name="Rectangle 41"/>
          <p:cNvSpPr/>
          <p:nvPr/>
        </p:nvSpPr>
        <p:spPr bwMode="auto">
          <a:xfrm>
            <a:off x="8879306" y="3748523"/>
            <a:ext cx="2239265" cy="484643"/>
          </a:xfrm>
          <a:prstGeom prst="rect">
            <a:avLst/>
          </a:prstGeom>
          <a:solidFill>
            <a:srgbClr val="0072C6"/>
          </a:solidFill>
          <a:ln w="25400" cap="flat" cmpd="sng" algn="ctr">
            <a:noFill/>
            <a:prstDash val="solid"/>
            <a:headEnd type="none" w="med" len="med"/>
            <a:tailEnd type="none" w="med" len="med"/>
          </a:ln>
          <a:effectLst/>
        </p:spPr>
        <p:txBody>
          <a:bodyPr vert="horz" wrap="square" lIns="730916" tIns="44760" rIns="89517" bIns="71612" numCol="1" rtlCol="0" anchor="t" anchorCtr="0" compatLnSpc="1">
            <a:prstTxWarp prst="textNoShape">
              <a:avLst/>
            </a:prstTxWarp>
          </a:bodyPr>
          <a:lstStyle/>
          <a:p>
            <a:pPr defTabSz="913237"/>
            <a:r>
              <a:rPr lang="en-US" sz="1960" dirty="0">
                <a:gradFill>
                  <a:gsLst>
                    <a:gs pos="14679">
                      <a:srgbClr val="FFFFFF"/>
                    </a:gs>
                    <a:gs pos="38000">
                      <a:srgbClr val="FFFFFF"/>
                    </a:gs>
                  </a:gsLst>
                  <a:lin ang="5400000" scaled="1"/>
                </a:gradFill>
                <a:latin typeface="Segoe UI"/>
              </a:rPr>
              <a:t>.Net Native</a:t>
            </a:r>
          </a:p>
        </p:txBody>
      </p:sp>
      <p:pic>
        <p:nvPicPr>
          <p:cNvPr id="43" name="Picture 6" descr="C:\temp\WinAzure_rgb_Wht_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371" t="15460" r="80628" b="15496"/>
          <a:stretch/>
        </p:blipFill>
        <p:spPr bwMode="auto">
          <a:xfrm>
            <a:off x="9152723" y="3810664"/>
            <a:ext cx="345363" cy="350754"/>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3"/>
          <p:cNvSpPr/>
          <p:nvPr/>
        </p:nvSpPr>
        <p:spPr bwMode="auto">
          <a:xfrm>
            <a:off x="5251351" y="3178175"/>
            <a:ext cx="5867220" cy="50480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r>
              <a:rPr lang="en-US" sz="1960" dirty="0">
                <a:gradFill>
                  <a:gsLst>
                    <a:gs pos="0">
                      <a:srgbClr val="FFFFFF"/>
                    </a:gs>
                    <a:gs pos="100000">
                      <a:srgbClr val="FFFFFF"/>
                    </a:gs>
                  </a:gsLst>
                  <a:lin ang="5400000" scaled="0"/>
                </a:gradFill>
                <a:latin typeface="Segoe UI"/>
                <a:ea typeface="Segoe UI" pitchFamily="34" charset="0"/>
                <a:cs typeface="Segoe UI" pitchFamily="34" charset="0"/>
              </a:rPr>
              <a:t>ASP.NET 5</a:t>
            </a:r>
          </a:p>
        </p:txBody>
      </p:sp>
      <p:sp>
        <p:nvSpPr>
          <p:cNvPr id="45" name="Rectangle 44"/>
          <p:cNvSpPr/>
          <p:nvPr/>
        </p:nvSpPr>
        <p:spPr bwMode="auto">
          <a:xfrm>
            <a:off x="3900423" y="2340697"/>
            <a:ext cx="1279827" cy="76279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r>
              <a:rPr lang="en-US" sz="1960" dirty="0">
                <a:gradFill>
                  <a:gsLst>
                    <a:gs pos="0">
                      <a:srgbClr val="FFFFFF"/>
                    </a:gs>
                    <a:gs pos="100000">
                      <a:srgbClr val="FFFFFF"/>
                    </a:gs>
                  </a:gsLst>
                  <a:lin ang="5400000" scaled="0"/>
                </a:gradFill>
                <a:latin typeface="Segoe UI"/>
                <a:ea typeface="Segoe UI" pitchFamily="34" charset="0"/>
                <a:cs typeface="Segoe UI" pitchFamily="34" charset="0"/>
              </a:rPr>
              <a:t>Web API 2.2</a:t>
            </a:r>
          </a:p>
        </p:txBody>
      </p:sp>
      <p:sp>
        <p:nvSpPr>
          <p:cNvPr id="46" name="Rectangle 45"/>
          <p:cNvSpPr/>
          <p:nvPr/>
        </p:nvSpPr>
        <p:spPr bwMode="auto">
          <a:xfrm>
            <a:off x="1234865" y="2349841"/>
            <a:ext cx="1304454" cy="76279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r>
              <a:rPr lang="en-US" sz="1960" dirty="0">
                <a:gradFill>
                  <a:gsLst>
                    <a:gs pos="0">
                      <a:srgbClr val="FFFFFF"/>
                    </a:gs>
                    <a:gs pos="100000">
                      <a:srgbClr val="FFFFFF"/>
                    </a:gs>
                  </a:gsLst>
                  <a:lin ang="5400000" scaled="0"/>
                </a:gradFill>
                <a:latin typeface="Segoe UI"/>
                <a:ea typeface="Segoe UI" pitchFamily="34" charset="0"/>
                <a:cs typeface="Segoe UI" pitchFamily="34" charset="0"/>
              </a:rPr>
              <a:t>Web</a:t>
            </a:r>
          </a:p>
          <a:p>
            <a:pPr algn="ctr" defTabSz="913653" fontAlgn="base">
              <a:lnSpc>
                <a:spcPct val="90000"/>
              </a:lnSpc>
              <a:spcBef>
                <a:spcPct val="0"/>
              </a:spcBef>
              <a:spcAft>
                <a:spcPct val="0"/>
              </a:spcAft>
            </a:pPr>
            <a:r>
              <a:rPr lang="en-US" sz="1960" dirty="0">
                <a:gradFill>
                  <a:gsLst>
                    <a:gs pos="0">
                      <a:srgbClr val="FFFFFF"/>
                    </a:gs>
                    <a:gs pos="100000">
                      <a:srgbClr val="FFFFFF"/>
                    </a:gs>
                  </a:gsLst>
                  <a:lin ang="5400000" scaled="0"/>
                </a:gradFill>
                <a:latin typeface="Segoe UI"/>
                <a:ea typeface="Segoe UI" pitchFamily="34" charset="0"/>
                <a:cs typeface="Segoe UI" pitchFamily="34" charset="0"/>
              </a:rPr>
              <a:t>Forms</a:t>
            </a:r>
          </a:p>
        </p:txBody>
      </p:sp>
      <p:sp>
        <p:nvSpPr>
          <p:cNvPr id="47" name="Rectangle 46"/>
          <p:cNvSpPr/>
          <p:nvPr/>
        </p:nvSpPr>
        <p:spPr bwMode="auto">
          <a:xfrm>
            <a:off x="1247178" y="1334458"/>
            <a:ext cx="3945385" cy="45275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r>
              <a:rPr lang="en-US" sz="1960" dirty="0">
                <a:gradFill>
                  <a:gsLst>
                    <a:gs pos="0">
                      <a:srgbClr val="FFFFFF"/>
                    </a:gs>
                    <a:gs pos="100000">
                      <a:srgbClr val="FFFFFF"/>
                    </a:gs>
                  </a:gsLst>
                  <a:lin ang="5400000" scaled="0"/>
                </a:gradFill>
                <a:latin typeface="Segoe UI"/>
                <a:ea typeface="Segoe UI" pitchFamily="34" charset="0"/>
                <a:cs typeface="Segoe UI" pitchFamily="34" charset="0"/>
              </a:rPr>
              <a:t>Visual Basic 14</a:t>
            </a:r>
          </a:p>
        </p:txBody>
      </p:sp>
      <p:sp>
        <p:nvSpPr>
          <p:cNvPr id="48" name="Rectangle 47"/>
          <p:cNvSpPr/>
          <p:nvPr/>
        </p:nvSpPr>
        <p:spPr bwMode="auto">
          <a:xfrm>
            <a:off x="1247178" y="1841162"/>
            <a:ext cx="9878237" cy="4410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r>
              <a:rPr lang="en-US" sz="1960" dirty="0">
                <a:gradFill>
                  <a:gsLst>
                    <a:gs pos="0">
                      <a:srgbClr val="FFFFFF"/>
                    </a:gs>
                    <a:gs pos="100000">
                      <a:srgbClr val="FFFFFF"/>
                    </a:gs>
                  </a:gsLst>
                  <a:lin ang="5400000" scaled="0"/>
                </a:gradFill>
                <a:latin typeface="Segoe UI"/>
                <a:ea typeface="Segoe UI" pitchFamily="34" charset="0"/>
                <a:cs typeface="Segoe UI" pitchFamily="34" charset="0"/>
              </a:rPr>
              <a:t>C#</a:t>
            </a:r>
          </a:p>
        </p:txBody>
      </p:sp>
      <p:sp>
        <p:nvSpPr>
          <p:cNvPr id="49" name="Rectangle 48"/>
          <p:cNvSpPr/>
          <p:nvPr/>
        </p:nvSpPr>
        <p:spPr bwMode="auto">
          <a:xfrm>
            <a:off x="5251351" y="1334458"/>
            <a:ext cx="5867220" cy="452756"/>
          </a:xfrm>
          <a:prstGeom prst="rect">
            <a:avLst/>
          </a:prstGeom>
          <a:solidFill>
            <a:schemeClr val="accent2">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r>
              <a:rPr lang="en-US" sz="1960" dirty="0">
                <a:gradFill>
                  <a:gsLst>
                    <a:gs pos="0">
                      <a:srgbClr val="FFFFFF"/>
                    </a:gs>
                    <a:gs pos="100000">
                      <a:srgbClr val="FFFFFF"/>
                    </a:gs>
                  </a:gsLst>
                  <a:lin ang="5400000" scaled="0"/>
                </a:gradFill>
                <a:latin typeface="Segoe UI"/>
                <a:ea typeface="Segoe UI" pitchFamily="34" charset="0"/>
                <a:cs typeface="Segoe UI" pitchFamily="34" charset="0"/>
              </a:rPr>
              <a:t>Visual Basic 14 (coming soon)</a:t>
            </a:r>
          </a:p>
        </p:txBody>
      </p:sp>
    </p:spTree>
    <p:extLst>
      <p:ext uri="{BB962C8B-B14F-4D97-AF65-F5344CB8AC3E}">
        <p14:creationId xmlns:p14="http://schemas.microsoft.com/office/powerpoint/2010/main" val="160386680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3255" y="155306"/>
            <a:ext cx="11074705" cy="747897"/>
          </a:xfrm>
        </p:spPr>
        <p:txBody>
          <a:bodyPr/>
          <a:lstStyle/>
          <a:p>
            <a:r>
              <a:rPr lang="en-US" dirty="0"/>
              <a:t>Models, Views, and Controllers</a:t>
            </a:r>
          </a:p>
        </p:txBody>
      </p:sp>
      <p:sp>
        <p:nvSpPr>
          <p:cNvPr id="60" name="Content Placeholder 1"/>
          <p:cNvSpPr txBox="1">
            <a:spLocks/>
          </p:cNvSpPr>
          <p:nvPr/>
        </p:nvSpPr>
        <p:spPr>
          <a:xfrm>
            <a:off x="2051091" y="1122849"/>
            <a:ext cx="7434342" cy="5118250"/>
          </a:xfrm>
          <a:prstGeom prst="rect">
            <a:avLst/>
          </a:prstGeom>
        </p:spPr>
        <p:txBody>
          <a:bodyPr vert="horz" wrap="square" lIns="0" tIns="0" rIns="0" bIns="0" rtlCol="0" anchor="ctr">
            <a:noAutofit/>
          </a:bodyPr>
          <a:lstStyle>
            <a:lvl1pPr indent="0" defTabSz="685864">
              <a:lnSpc>
                <a:spcPct val="90000"/>
              </a:lnSpc>
              <a:spcBef>
                <a:spcPts val="1200"/>
              </a:spcBef>
              <a:buSzPct val="80000"/>
              <a:buFont typeface="Arial" pitchFamily="34" charset="0"/>
              <a:buNone/>
              <a:defRPr sz="2800">
                <a:solidFill>
                  <a:schemeClr val="accent2"/>
                </a:solidFill>
              </a:defRPr>
            </a:lvl1pPr>
            <a:lvl2pPr marL="259591" lvl="1" indent="0" defTabSz="685864">
              <a:lnSpc>
                <a:spcPct val="90000"/>
              </a:lnSpc>
              <a:spcBef>
                <a:spcPts val="1200"/>
              </a:spcBef>
              <a:buSzPct val="80000"/>
              <a:buFont typeface="Arial" pitchFamily="34" charset="0"/>
              <a:buNone/>
              <a:defRPr>
                <a:gradFill>
                  <a:gsLst>
                    <a:gs pos="0">
                      <a:srgbClr val="595959"/>
                    </a:gs>
                    <a:gs pos="86000">
                      <a:srgbClr val="595959"/>
                    </a:gs>
                  </a:gsLst>
                  <a:lin ang="5400000" scaled="0"/>
                </a:gradFill>
              </a:defRPr>
            </a:lvl2pPr>
            <a:lvl3pPr marL="1258888" indent="-403225" defTabSz="914363">
              <a:lnSpc>
                <a:spcPct val="90000"/>
              </a:lnSpc>
              <a:spcBef>
                <a:spcPct val="20000"/>
              </a:spcBef>
              <a:buSzPct val="80000"/>
              <a:buFont typeface="Arial" pitchFamily="34" charset="0"/>
              <a:buChar char="•"/>
              <a:defRPr>
                <a:gradFill>
                  <a:gsLst>
                    <a:gs pos="0">
                      <a:srgbClr val="595959"/>
                    </a:gs>
                    <a:gs pos="86000">
                      <a:srgbClr val="595959"/>
                    </a:gs>
                  </a:gsLst>
                  <a:lin ang="5400000" scaled="0"/>
                </a:gradFill>
              </a:defRPr>
            </a:lvl3pPr>
            <a:lvl4pPr marL="1604963" indent="-346075"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algn="r"/>
            <a:r>
              <a:rPr lang="en-US" sz="4799" dirty="0">
                <a:solidFill>
                  <a:srgbClr val="00AEEF">
                    <a:alpha val="99000"/>
                  </a:srgbClr>
                </a:solidFill>
                <a:latin typeface="Segoe UI Light" pitchFamily="34" charset="0"/>
              </a:rPr>
              <a:t>What does MVC look like?</a:t>
            </a:r>
          </a:p>
        </p:txBody>
      </p:sp>
      <p:sp>
        <p:nvSpPr>
          <p:cNvPr id="62" name="Left Arrow 61"/>
          <p:cNvSpPr/>
          <p:nvPr/>
        </p:nvSpPr>
        <p:spPr bwMode="auto">
          <a:xfrm rot="16200000">
            <a:off x="6519203" y="3492938"/>
            <a:ext cx="1293108" cy="323645"/>
          </a:xfrm>
          <a:prstGeom prst="lef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799" kern="0" dirty="0">
              <a:gradFill>
                <a:gsLst>
                  <a:gs pos="0">
                    <a:srgbClr val="FFFFFF"/>
                  </a:gs>
                  <a:gs pos="100000">
                    <a:srgbClr val="FFFFFF"/>
                  </a:gs>
                </a:gsLst>
                <a:lin ang="5400000" scaled="0"/>
              </a:gradFill>
              <a:latin typeface="Segoe UI"/>
            </a:endParaRPr>
          </a:p>
        </p:txBody>
      </p:sp>
      <p:sp>
        <p:nvSpPr>
          <p:cNvPr id="63" name="Freeform 62"/>
          <p:cNvSpPr>
            <a:spLocks noEditPoints="1"/>
          </p:cNvSpPr>
          <p:nvPr/>
        </p:nvSpPr>
        <p:spPr bwMode="black">
          <a:xfrm>
            <a:off x="6822994" y="3396443"/>
            <a:ext cx="685525" cy="530011"/>
          </a:xfrm>
          <a:custGeom>
            <a:avLst/>
            <a:gdLst>
              <a:gd name="T0" fmla="*/ 874 w 1429"/>
              <a:gd name="T1" fmla="*/ 611 h 1104"/>
              <a:gd name="T2" fmla="*/ 874 w 1429"/>
              <a:gd name="T3" fmla="*/ 611 h 1104"/>
              <a:gd name="T4" fmla="*/ 874 w 1429"/>
              <a:gd name="T5" fmla="*/ 572 h 1104"/>
              <a:gd name="T6" fmla="*/ 1429 w 1429"/>
              <a:gd name="T7" fmla="*/ 572 h 1104"/>
              <a:gd name="T8" fmla="*/ 1429 w 1429"/>
              <a:gd name="T9" fmla="*/ 1017 h 1104"/>
              <a:gd name="T10" fmla="*/ 1341 w 1429"/>
              <a:gd name="T11" fmla="*/ 1104 h 1104"/>
              <a:gd name="T12" fmla="*/ 88 w 1429"/>
              <a:gd name="T13" fmla="*/ 1104 h 1104"/>
              <a:gd name="T14" fmla="*/ 0 w 1429"/>
              <a:gd name="T15" fmla="*/ 1017 h 1104"/>
              <a:gd name="T16" fmla="*/ 0 w 1429"/>
              <a:gd name="T17" fmla="*/ 572 h 1104"/>
              <a:gd name="T18" fmla="*/ 577 w 1429"/>
              <a:gd name="T19" fmla="*/ 572 h 1104"/>
              <a:gd name="T20" fmla="*/ 577 w 1429"/>
              <a:gd name="T21" fmla="*/ 611 h 1104"/>
              <a:gd name="T22" fmla="*/ 665 w 1429"/>
              <a:gd name="T23" fmla="*/ 698 h 1104"/>
              <a:gd name="T24" fmla="*/ 786 w 1429"/>
              <a:gd name="T25" fmla="*/ 698 h 1104"/>
              <a:gd name="T26" fmla="*/ 874 w 1429"/>
              <a:gd name="T27" fmla="*/ 611 h 1104"/>
              <a:gd name="T28" fmla="*/ 1341 w 1429"/>
              <a:gd name="T29" fmla="*/ 214 h 1104"/>
              <a:gd name="T30" fmla="*/ 1429 w 1429"/>
              <a:gd name="T31" fmla="*/ 297 h 1104"/>
              <a:gd name="T32" fmla="*/ 1429 w 1429"/>
              <a:gd name="T33" fmla="*/ 528 h 1104"/>
              <a:gd name="T34" fmla="*/ 874 w 1429"/>
              <a:gd name="T35" fmla="*/ 528 h 1104"/>
              <a:gd name="T36" fmla="*/ 874 w 1429"/>
              <a:gd name="T37" fmla="*/ 489 h 1104"/>
              <a:gd name="T38" fmla="*/ 786 w 1429"/>
              <a:gd name="T39" fmla="*/ 407 h 1104"/>
              <a:gd name="T40" fmla="*/ 665 w 1429"/>
              <a:gd name="T41" fmla="*/ 407 h 1104"/>
              <a:gd name="T42" fmla="*/ 577 w 1429"/>
              <a:gd name="T43" fmla="*/ 489 h 1104"/>
              <a:gd name="T44" fmla="*/ 577 w 1429"/>
              <a:gd name="T45" fmla="*/ 528 h 1104"/>
              <a:gd name="T46" fmla="*/ 0 w 1429"/>
              <a:gd name="T47" fmla="*/ 528 h 1104"/>
              <a:gd name="T48" fmla="*/ 0 w 1429"/>
              <a:gd name="T49" fmla="*/ 297 h 1104"/>
              <a:gd name="T50" fmla="*/ 88 w 1429"/>
              <a:gd name="T51" fmla="*/ 214 h 1104"/>
              <a:gd name="T52" fmla="*/ 258 w 1429"/>
              <a:gd name="T53" fmla="*/ 214 h 1104"/>
              <a:gd name="T54" fmla="*/ 258 w 1429"/>
              <a:gd name="T55" fmla="*/ 104 h 1104"/>
              <a:gd name="T56" fmla="*/ 384 w 1429"/>
              <a:gd name="T57" fmla="*/ 0 h 1104"/>
              <a:gd name="T58" fmla="*/ 1039 w 1429"/>
              <a:gd name="T59" fmla="*/ 0 h 1104"/>
              <a:gd name="T60" fmla="*/ 1165 w 1429"/>
              <a:gd name="T61" fmla="*/ 104 h 1104"/>
              <a:gd name="T62" fmla="*/ 1165 w 1429"/>
              <a:gd name="T63" fmla="*/ 214 h 1104"/>
              <a:gd name="T64" fmla="*/ 1341 w 1429"/>
              <a:gd name="T65" fmla="*/ 214 h 1104"/>
              <a:gd name="T66" fmla="*/ 1082 w 1429"/>
              <a:gd name="T67" fmla="*/ 214 h 1104"/>
              <a:gd name="T68" fmla="*/ 1082 w 1429"/>
              <a:gd name="T69" fmla="*/ 214 h 1104"/>
              <a:gd name="T70" fmla="*/ 1082 w 1429"/>
              <a:gd name="T71" fmla="*/ 104 h 1104"/>
              <a:gd name="T72" fmla="*/ 1039 w 1429"/>
              <a:gd name="T73" fmla="*/ 77 h 1104"/>
              <a:gd name="T74" fmla="*/ 384 w 1429"/>
              <a:gd name="T75" fmla="*/ 77 h 1104"/>
              <a:gd name="T76" fmla="*/ 335 w 1429"/>
              <a:gd name="T77" fmla="*/ 104 h 1104"/>
              <a:gd name="T78" fmla="*/ 335 w 1429"/>
              <a:gd name="T79" fmla="*/ 214 h 1104"/>
              <a:gd name="T80" fmla="*/ 1082 w 1429"/>
              <a:gd name="T81" fmla="*/ 21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29" h="1104">
                <a:moveTo>
                  <a:pt x="874" y="611"/>
                </a:moveTo>
                <a:cubicBezTo>
                  <a:pt x="874" y="611"/>
                  <a:pt x="874" y="611"/>
                  <a:pt x="874" y="611"/>
                </a:cubicBezTo>
                <a:cubicBezTo>
                  <a:pt x="874" y="572"/>
                  <a:pt x="874" y="572"/>
                  <a:pt x="874" y="572"/>
                </a:cubicBezTo>
                <a:cubicBezTo>
                  <a:pt x="874" y="572"/>
                  <a:pt x="874" y="572"/>
                  <a:pt x="1429" y="572"/>
                </a:cubicBezTo>
                <a:cubicBezTo>
                  <a:pt x="1429" y="572"/>
                  <a:pt x="1429" y="572"/>
                  <a:pt x="1429" y="1017"/>
                </a:cubicBezTo>
                <a:cubicBezTo>
                  <a:pt x="1429" y="1066"/>
                  <a:pt x="1390" y="1104"/>
                  <a:pt x="1341" y="1104"/>
                </a:cubicBezTo>
                <a:cubicBezTo>
                  <a:pt x="1341" y="1104"/>
                  <a:pt x="1341" y="1104"/>
                  <a:pt x="88" y="1104"/>
                </a:cubicBezTo>
                <a:cubicBezTo>
                  <a:pt x="44" y="1104"/>
                  <a:pt x="0" y="1066"/>
                  <a:pt x="0" y="1017"/>
                </a:cubicBezTo>
                <a:cubicBezTo>
                  <a:pt x="0" y="1017"/>
                  <a:pt x="0" y="1017"/>
                  <a:pt x="0" y="572"/>
                </a:cubicBezTo>
                <a:cubicBezTo>
                  <a:pt x="0" y="572"/>
                  <a:pt x="0" y="572"/>
                  <a:pt x="577" y="572"/>
                </a:cubicBezTo>
                <a:cubicBezTo>
                  <a:pt x="577" y="572"/>
                  <a:pt x="577" y="572"/>
                  <a:pt x="577" y="611"/>
                </a:cubicBezTo>
                <a:cubicBezTo>
                  <a:pt x="577" y="660"/>
                  <a:pt x="615" y="698"/>
                  <a:pt x="665" y="698"/>
                </a:cubicBezTo>
                <a:cubicBezTo>
                  <a:pt x="665" y="698"/>
                  <a:pt x="665" y="698"/>
                  <a:pt x="786" y="698"/>
                </a:cubicBezTo>
                <a:cubicBezTo>
                  <a:pt x="835" y="698"/>
                  <a:pt x="874" y="660"/>
                  <a:pt x="874" y="611"/>
                </a:cubicBezTo>
                <a:close/>
                <a:moveTo>
                  <a:pt x="1341" y="214"/>
                </a:moveTo>
                <a:cubicBezTo>
                  <a:pt x="1390" y="214"/>
                  <a:pt x="1429" y="253"/>
                  <a:pt x="1429" y="297"/>
                </a:cubicBezTo>
                <a:cubicBezTo>
                  <a:pt x="1429" y="297"/>
                  <a:pt x="1429" y="297"/>
                  <a:pt x="1429" y="528"/>
                </a:cubicBezTo>
                <a:cubicBezTo>
                  <a:pt x="1429" y="528"/>
                  <a:pt x="1429" y="528"/>
                  <a:pt x="874" y="528"/>
                </a:cubicBezTo>
                <a:cubicBezTo>
                  <a:pt x="874" y="528"/>
                  <a:pt x="874" y="528"/>
                  <a:pt x="874" y="489"/>
                </a:cubicBezTo>
                <a:cubicBezTo>
                  <a:pt x="874" y="445"/>
                  <a:pt x="835" y="407"/>
                  <a:pt x="786" y="407"/>
                </a:cubicBezTo>
                <a:cubicBezTo>
                  <a:pt x="786" y="407"/>
                  <a:pt x="786" y="407"/>
                  <a:pt x="665" y="407"/>
                </a:cubicBezTo>
                <a:cubicBezTo>
                  <a:pt x="615" y="407"/>
                  <a:pt x="577" y="445"/>
                  <a:pt x="577" y="489"/>
                </a:cubicBezTo>
                <a:cubicBezTo>
                  <a:pt x="577" y="489"/>
                  <a:pt x="577" y="489"/>
                  <a:pt x="577" y="528"/>
                </a:cubicBezTo>
                <a:cubicBezTo>
                  <a:pt x="577" y="528"/>
                  <a:pt x="577" y="528"/>
                  <a:pt x="0" y="528"/>
                </a:cubicBezTo>
                <a:cubicBezTo>
                  <a:pt x="0" y="528"/>
                  <a:pt x="0" y="528"/>
                  <a:pt x="0" y="297"/>
                </a:cubicBezTo>
                <a:cubicBezTo>
                  <a:pt x="0" y="253"/>
                  <a:pt x="44" y="214"/>
                  <a:pt x="88" y="214"/>
                </a:cubicBezTo>
                <a:cubicBezTo>
                  <a:pt x="88" y="214"/>
                  <a:pt x="88" y="214"/>
                  <a:pt x="258" y="214"/>
                </a:cubicBezTo>
                <a:cubicBezTo>
                  <a:pt x="258" y="214"/>
                  <a:pt x="258" y="214"/>
                  <a:pt x="258" y="104"/>
                </a:cubicBezTo>
                <a:cubicBezTo>
                  <a:pt x="258" y="44"/>
                  <a:pt x="313" y="0"/>
                  <a:pt x="384" y="0"/>
                </a:cubicBezTo>
                <a:cubicBezTo>
                  <a:pt x="384" y="0"/>
                  <a:pt x="384" y="0"/>
                  <a:pt x="1039" y="0"/>
                </a:cubicBezTo>
                <a:cubicBezTo>
                  <a:pt x="1110" y="0"/>
                  <a:pt x="1165" y="44"/>
                  <a:pt x="1165" y="104"/>
                </a:cubicBezTo>
                <a:cubicBezTo>
                  <a:pt x="1165" y="104"/>
                  <a:pt x="1165" y="104"/>
                  <a:pt x="1165" y="214"/>
                </a:cubicBezTo>
                <a:cubicBezTo>
                  <a:pt x="1165" y="214"/>
                  <a:pt x="1165" y="214"/>
                  <a:pt x="1341" y="214"/>
                </a:cubicBezTo>
                <a:close/>
                <a:moveTo>
                  <a:pt x="1082" y="214"/>
                </a:moveTo>
                <a:cubicBezTo>
                  <a:pt x="1082" y="214"/>
                  <a:pt x="1082" y="214"/>
                  <a:pt x="1082" y="214"/>
                </a:cubicBezTo>
                <a:cubicBezTo>
                  <a:pt x="1082" y="104"/>
                  <a:pt x="1082" y="104"/>
                  <a:pt x="1082" y="104"/>
                </a:cubicBezTo>
                <a:cubicBezTo>
                  <a:pt x="1082" y="93"/>
                  <a:pt x="1066" y="77"/>
                  <a:pt x="1039" y="77"/>
                </a:cubicBezTo>
                <a:cubicBezTo>
                  <a:pt x="1039" y="77"/>
                  <a:pt x="1039" y="77"/>
                  <a:pt x="384" y="77"/>
                </a:cubicBezTo>
                <a:cubicBezTo>
                  <a:pt x="352" y="77"/>
                  <a:pt x="335" y="93"/>
                  <a:pt x="335" y="104"/>
                </a:cubicBezTo>
                <a:cubicBezTo>
                  <a:pt x="335" y="104"/>
                  <a:pt x="335" y="104"/>
                  <a:pt x="335" y="214"/>
                </a:cubicBezTo>
                <a:cubicBezTo>
                  <a:pt x="335" y="214"/>
                  <a:pt x="335" y="214"/>
                  <a:pt x="1082" y="214"/>
                </a:cubicBezTo>
                <a:close/>
              </a:path>
            </a:pathLst>
          </a:custGeom>
          <a:solidFill>
            <a:srgbClr val="8CC600"/>
          </a:solidFill>
          <a:ln>
            <a:noFill/>
          </a:ln>
          <a:extLst/>
        </p:spPr>
        <p:txBody>
          <a:bodyPr vert="horz" wrap="square" lIns="91403" tIns="45701" rIns="91403" bIns="45701" numCol="1" anchor="t" anchorCtr="0" compatLnSpc="1">
            <a:prstTxWarp prst="textNoShape">
              <a:avLst/>
            </a:prstTxWarp>
          </a:bodyPr>
          <a:lstStyle/>
          <a:p>
            <a:pPr defTabSz="1218504">
              <a:defRPr/>
            </a:pPr>
            <a:endParaRPr lang="en-US" sz="2399" kern="0">
              <a:solidFill>
                <a:srgbClr val="292929"/>
              </a:solidFill>
              <a:latin typeface="Segoe UI"/>
            </a:endParaRPr>
          </a:p>
        </p:txBody>
      </p:sp>
      <p:sp>
        <p:nvSpPr>
          <p:cNvPr id="66" name="Freeform 65"/>
          <p:cNvSpPr>
            <a:spLocks noEditPoints="1"/>
          </p:cNvSpPr>
          <p:nvPr/>
        </p:nvSpPr>
        <p:spPr bwMode="black">
          <a:xfrm>
            <a:off x="6023216" y="5711088"/>
            <a:ext cx="685525" cy="530011"/>
          </a:xfrm>
          <a:custGeom>
            <a:avLst/>
            <a:gdLst>
              <a:gd name="T0" fmla="*/ 874 w 1429"/>
              <a:gd name="T1" fmla="*/ 611 h 1104"/>
              <a:gd name="T2" fmla="*/ 874 w 1429"/>
              <a:gd name="T3" fmla="*/ 611 h 1104"/>
              <a:gd name="T4" fmla="*/ 874 w 1429"/>
              <a:gd name="T5" fmla="*/ 572 h 1104"/>
              <a:gd name="T6" fmla="*/ 1429 w 1429"/>
              <a:gd name="T7" fmla="*/ 572 h 1104"/>
              <a:gd name="T8" fmla="*/ 1429 w 1429"/>
              <a:gd name="T9" fmla="*/ 1017 h 1104"/>
              <a:gd name="T10" fmla="*/ 1341 w 1429"/>
              <a:gd name="T11" fmla="*/ 1104 h 1104"/>
              <a:gd name="T12" fmla="*/ 88 w 1429"/>
              <a:gd name="T13" fmla="*/ 1104 h 1104"/>
              <a:gd name="T14" fmla="*/ 0 w 1429"/>
              <a:gd name="T15" fmla="*/ 1017 h 1104"/>
              <a:gd name="T16" fmla="*/ 0 w 1429"/>
              <a:gd name="T17" fmla="*/ 572 h 1104"/>
              <a:gd name="T18" fmla="*/ 577 w 1429"/>
              <a:gd name="T19" fmla="*/ 572 h 1104"/>
              <a:gd name="T20" fmla="*/ 577 w 1429"/>
              <a:gd name="T21" fmla="*/ 611 h 1104"/>
              <a:gd name="T22" fmla="*/ 665 w 1429"/>
              <a:gd name="T23" fmla="*/ 698 h 1104"/>
              <a:gd name="T24" fmla="*/ 786 w 1429"/>
              <a:gd name="T25" fmla="*/ 698 h 1104"/>
              <a:gd name="T26" fmla="*/ 874 w 1429"/>
              <a:gd name="T27" fmla="*/ 611 h 1104"/>
              <a:gd name="T28" fmla="*/ 1341 w 1429"/>
              <a:gd name="T29" fmla="*/ 214 h 1104"/>
              <a:gd name="T30" fmla="*/ 1429 w 1429"/>
              <a:gd name="T31" fmla="*/ 297 h 1104"/>
              <a:gd name="T32" fmla="*/ 1429 w 1429"/>
              <a:gd name="T33" fmla="*/ 528 h 1104"/>
              <a:gd name="T34" fmla="*/ 874 w 1429"/>
              <a:gd name="T35" fmla="*/ 528 h 1104"/>
              <a:gd name="T36" fmla="*/ 874 w 1429"/>
              <a:gd name="T37" fmla="*/ 489 h 1104"/>
              <a:gd name="T38" fmla="*/ 786 w 1429"/>
              <a:gd name="T39" fmla="*/ 407 h 1104"/>
              <a:gd name="T40" fmla="*/ 665 w 1429"/>
              <a:gd name="T41" fmla="*/ 407 h 1104"/>
              <a:gd name="T42" fmla="*/ 577 w 1429"/>
              <a:gd name="T43" fmla="*/ 489 h 1104"/>
              <a:gd name="T44" fmla="*/ 577 w 1429"/>
              <a:gd name="T45" fmla="*/ 528 h 1104"/>
              <a:gd name="T46" fmla="*/ 0 w 1429"/>
              <a:gd name="T47" fmla="*/ 528 h 1104"/>
              <a:gd name="T48" fmla="*/ 0 w 1429"/>
              <a:gd name="T49" fmla="*/ 297 h 1104"/>
              <a:gd name="T50" fmla="*/ 88 w 1429"/>
              <a:gd name="T51" fmla="*/ 214 h 1104"/>
              <a:gd name="T52" fmla="*/ 258 w 1429"/>
              <a:gd name="T53" fmla="*/ 214 h 1104"/>
              <a:gd name="T54" fmla="*/ 258 w 1429"/>
              <a:gd name="T55" fmla="*/ 104 h 1104"/>
              <a:gd name="T56" fmla="*/ 384 w 1429"/>
              <a:gd name="T57" fmla="*/ 0 h 1104"/>
              <a:gd name="T58" fmla="*/ 1039 w 1429"/>
              <a:gd name="T59" fmla="*/ 0 h 1104"/>
              <a:gd name="T60" fmla="*/ 1165 w 1429"/>
              <a:gd name="T61" fmla="*/ 104 h 1104"/>
              <a:gd name="T62" fmla="*/ 1165 w 1429"/>
              <a:gd name="T63" fmla="*/ 214 h 1104"/>
              <a:gd name="T64" fmla="*/ 1341 w 1429"/>
              <a:gd name="T65" fmla="*/ 214 h 1104"/>
              <a:gd name="T66" fmla="*/ 1082 w 1429"/>
              <a:gd name="T67" fmla="*/ 214 h 1104"/>
              <a:gd name="T68" fmla="*/ 1082 w 1429"/>
              <a:gd name="T69" fmla="*/ 214 h 1104"/>
              <a:gd name="T70" fmla="*/ 1082 w 1429"/>
              <a:gd name="T71" fmla="*/ 104 h 1104"/>
              <a:gd name="T72" fmla="*/ 1039 w 1429"/>
              <a:gd name="T73" fmla="*/ 77 h 1104"/>
              <a:gd name="T74" fmla="*/ 384 w 1429"/>
              <a:gd name="T75" fmla="*/ 77 h 1104"/>
              <a:gd name="T76" fmla="*/ 335 w 1429"/>
              <a:gd name="T77" fmla="*/ 104 h 1104"/>
              <a:gd name="T78" fmla="*/ 335 w 1429"/>
              <a:gd name="T79" fmla="*/ 214 h 1104"/>
              <a:gd name="T80" fmla="*/ 1082 w 1429"/>
              <a:gd name="T81" fmla="*/ 21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29" h="1104">
                <a:moveTo>
                  <a:pt x="874" y="611"/>
                </a:moveTo>
                <a:cubicBezTo>
                  <a:pt x="874" y="611"/>
                  <a:pt x="874" y="611"/>
                  <a:pt x="874" y="611"/>
                </a:cubicBezTo>
                <a:cubicBezTo>
                  <a:pt x="874" y="572"/>
                  <a:pt x="874" y="572"/>
                  <a:pt x="874" y="572"/>
                </a:cubicBezTo>
                <a:cubicBezTo>
                  <a:pt x="874" y="572"/>
                  <a:pt x="874" y="572"/>
                  <a:pt x="1429" y="572"/>
                </a:cubicBezTo>
                <a:cubicBezTo>
                  <a:pt x="1429" y="572"/>
                  <a:pt x="1429" y="572"/>
                  <a:pt x="1429" y="1017"/>
                </a:cubicBezTo>
                <a:cubicBezTo>
                  <a:pt x="1429" y="1066"/>
                  <a:pt x="1390" y="1104"/>
                  <a:pt x="1341" y="1104"/>
                </a:cubicBezTo>
                <a:cubicBezTo>
                  <a:pt x="1341" y="1104"/>
                  <a:pt x="1341" y="1104"/>
                  <a:pt x="88" y="1104"/>
                </a:cubicBezTo>
                <a:cubicBezTo>
                  <a:pt x="44" y="1104"/>
                  <a:pt x="0" y="1066"/>
                  <a:pt x="0" y="1017"/>
                </a:cubicBezTo>
                <a:cubicBezTo>
                  <a:pt x="0" y="1017"/>
                  <a:pt x="0" y="1017"/>
                  <a:pt x="0" y="572"/>
                </a:cubicBezTo>
                <a:cubicBezTo>
                  <a:pt x="0" y="572"/>
                  <a:pt x="0" y="572"/>
                  <a:pt x="577" y="572"/>
                </a:cubicBezTo>
                <a:cubicBezTo>
                  <a:pt x="577" y="572"/>
                  <a:pt x="577" y="572"/>
                  <a:pt x="577" y="611"/>
                </a:cubicBezTo>
                <a:cubicBezTo>
                  <a:pt x="577" y="660"/>
                  <a:pt x="615" y="698"/>
                  <a:pt x="665" y="698"/>
                </a:cubicBezTo>
                <a:cubicBezTo>
                  <a:pt x="665" y="698"/>
                  <a:pt x="665" y="698"/>
                  <a:pt x="786" y="698"/>
                </a:cubicBezTo>
                <a:cubicBezTo>
                  <a:pt x="835" y="698"/>
                  <a:pt x="874" y="660"/>
                  <a:pt x="874" y="611"/>
                </a:cubicBezTo>
                <a:close/>
                <a:moveTo>
                  <a:pt x="1341" y="214"/>
                </a:moveTo>
                <a:cubicBezTo>
                  <a:pt x="1390" y="214"/>
                  <a:pt x="1429" y="253"/>
                  <a:pt x="1429" y="297"/>
                </a:cubicBezTo>
                <a:cubicBezTo>
                  <a:pt x="1429" y="297"/>
                  <a:pt x="1429" y="297"/>
                  <a:pt x="1429" y="528"/>
                </a:cubicBezTo>
                <a:cubicBezTo>
                  <a:pt x="1429" y="528"/>
                  <a:pt x="1429" y="528"/>
                  <a:pt x="874" y="528"/>
                </a:cubicBezTo>
                <a:cubicBezTo>
                  <a:pt x="874" y="528"/>
                  <a:pt x="874" y="528"/>
                  <a:pt x="874" y="489"/>
                </a:cubicBezTo>
                <a:cubicBezTo>
                  <a:pt x="874" y="445"/>
                  <a:pt x="835" y="407"/>
                  <a:pt x="786" y="407"/>
                </a:cubicBezTo>
                <a:cubicBezTo>
                  <a:pt x="786" y="407"/>
                  <a:pt x="786" y="407"/>
                  <a:pt x="665" y="407"/>
                </a:cubicBezTo>
                <a:cubicBezTo>
                  <a:pt x="615" y="407"/>
                  <a:pt x="577" y="445"/>
                  <a:pt x="577" y="489"/>
                </a:cubicBezTo>
                <a:cubicBezTo>
                  <a:pt x="577" y="489"/>
                  <a:pt x="577" y="489"/>
                  <a:pt x="577" y="528"/>
                </a:cubicBezTo>
                <a:cubicBezTo>
                  <a:pt x="577" y="528"/>
                  <a:pt x="577" y="528"/>
                  <a:pt x="0" y="528"/>
                </a:cubicBezTo>
                <a:cubicBezTo>
                  <a:pt x="0" y="528"/>
                  <a:pt x="0" y="528"/>
                  <a:pt x="0" y="297"/>
                </a:cubicBezTo>
                <a:cubicBezTo>
                  <a:pt x="0" y="253"/>
                  <a:pt x="44" y="214"/>
                  <a:pt x="88" y="214"/>
                </a:cubicBezTo>
                <a:cubicBezTo>
                  <a:pt x="88" y="214"/>
                  <a:pt x="88" y="214"/>
                  <a:pt x="258" y="214"/>
                </a:cubicBezTo>
                <a:cubicBezTo>
                  <a:pt x="258" y="214"/>
                  <a:pt x="258" y="214"/>
                  <a:pt x="258" y="104"/>
                </a:cubicBezTo>
                <a:cubicBezTo>
                  <a:pt x="258" y="44"/>
                  <a:pt x="313" y="0"/>
                  <a:pt x="384" y="0"/>
                </a:cubicBezTo>
                <a:cubicBezTo>
                  <a:pt x="384" y="0"/>
                  <a:pt x="384" y="0"/>
                  <a:pt x="1039" y="0"/>
                </a:cubicBezTo>
                <a:cubicBezTo>
                  <a:pt x="1110" y="0"/>
                  <a:pt x="1165" y="44"/>
                  <a:pt x="1165" y="104"/>
                </a:cubicBezTo>
                <a:cubicBezTo>
                  <a:pt x="1165" y="104"/>
                  <a:pt x="1165" y="104"/>
                  <a:pt x="1165" y="214"/>
                </a:cubicBezTo>
                <a:cubicBezTo>
                  <a:pt x="1165" y="214"/>
                  <a:pt x="1165" y="214"/>
                  <a:pt x="1341" y="214"/>
                </a:cubicBezTo>
                <a:close/>
                <a:moveTo>
                  <a:pt x="1082" y="214"/>
                </a:moveTo>
                <a:cubicBezTo>
                  <a:pt x="1082" y="214"/>
                  <a:pt x="1082" y="214"/>
                  <a:pt x="1082" y="214"/>
                </a:cubicBezTo>
                <a:cubicBezTo>
                  <a:pt x="1082" y="104"/>
                  <a:pt x="1082" y="104"/>
                  <a:pt x="1082" y="104"/>
                </a:cubicBezTo>
                <a:cubicBezTo>
                  <a:pt x="1082" y="93"/>
                  <a:pt x="1066" y="77"/>
                  <a:pt x="1039" y="77"/>
                </a:cubicBezTo>
                <a:cubicBezTo>
                  <a:pt x="1039" y="77"/>
                  <a:pt x="1039" y="77"/>
                  <a:pt x="384" y="77"/>
                </a:cubicBezTo>
                <a:cubicBezTo>
                  <a:pt x="352" y="77"/>
                  <a:pt x="335" y="93"/>
                  <a:pt x="335" y="104"/>
                </a:cubicBezTo>
                <a:cubicBezTo>
                  <a:pt x="335" y="104"/>
                  <a:pt x="335" y="104"/>
                  <a:pt x="335" y="214"/>
                </a:cubicBezTo>
                <a:cubicBezTo>
                  <a:pt x="335" y="214"/>
                  <a:pt x="335" y="214"/>
                  <a:pt x="1082" y="214"/>
                </a:cubicBezTo>
                <a:close/>
              </a:path>
            </a:pathLst>
          </a:custGeom>
          <a:solidFill>
            <a:srgbClr val="8CC600"/>
          </a:solidFill>
          <a:ln>
            <a:noFill/>
          </a:ln>
          <a:extLst/>
        </p:spPr>
        <p:txBody>
          <a:bodyPr vert="horz" wrap="square" lIns="91403" tIns="45701" rIns="91403" bIns="45701" numCol="1" anchor="t" anchorCtr="0" compatLnSpc="1">
            <a:prstTxWarp prst="textNoShape">
              <a:avLst/>
            </a:prstTxWarp>
          </a:bodyPr>
          <a:lstStyle/>
          <a:p>
            <a:pPr defTabSz="1218504">
              <a:defRPr/>
            </a:pPr>
            <a:endParaRPr lang="en-US" sz="2399" kern="0">
              <a:solidFill>
                <a:srgbClr val="292929"/>
              </a:solidFill>
              <a:latin typeface="Segoe UI"/>
            </a:endParaRPr>
          </a:p>
        </p:txBody>
      </p:sp>
      <p:sp>
        <p:nvSpPr>
          <p:cNvPr id="67" name="Right Arrow 66"/>
          <p:cNvSpPr/>
          <p:nvPr/>
        </p:nvSpPr>
        <p:spPr bwMode="auto">
          <a:xfrm>
            <a:off x="6876140" y="5777626"/>
            <a:ext cx="500884" cy="396935"/>
          </a:xfrm>
          <a:prstGeom prst="righ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799" kern="0" dirty="0">
              <a:gradFill>
                <a:gsLst>
                  <a:gs pos="0">
                    <a:srgbClr val="FFFFFF"/>
                  </a:gs>
                  <a:gs pos="100000">
                    <a:srgbClr val="FFFFFF"/>
                  </a:gs>
                </a:gsLst>
                <a:lin ang="5400000" scaled="0"/>
              </a:gradFill>
              <a:latin typeface="Segoe UI"/>
            </a:endParaRPr>
          </a:p>
        </p:txBody>
      </p:sp>
      <p:sp>
        <p:nvSpPr>
          <p:cNvPr id="69" name="Rectangle 68"/>
          <p:cNvSpPr/>
          <p:nvPr/>
        </p:nvSpPr>
        <p:spPr bwMode="auto">
          <a:xfrm>
            <a:off x="6023217" y="2022526"/>
            <a:ext cx="2285080" cy="999058"/>
          </a:xfrm>
          <a:prstGeom prst="rect">
            <a:avLst/>
          </a:prstGeom>
          <a:solidFill>
            <a:srgbClr val="00AEEF"/>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Controller</a:t>
            </a:r>
          </a:p>
        </p:txBody>
      </p:sp>
      <p:sp>
        <p:nvSpPr>
          <p:cNvPr id="72" name="Rectangle 71"/>
          <p:cNvSpPr/>
          <p:nvPr/>
        </p:nvSpPr>
        <p:spPr bwMode="auto">
          <a:xfrm>
            <a:off x="6023217" y="4301314"/>
            <a:ext cx="2285080" cy="999058"/>
          </a:xfrm>
          <a:prstGeom prst="rect">
            <a:avLst/>
          </a:prstGeom>
          <a:solidFill>
            <a:srgbClr val="00AEEF"/>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View</a:t>
            </a:r>
          </a:p>
        </p:txBody>
      </p:sp>
      <p:sp>
        <p:nvSpPr>
          <p:cNvPr id="74" name="Right Arrow 73"/>
          <p:cNvSpPr/>
          <p:nvPr/>
        </p:nvSpPr>
        <p:spPr bwMode="auto">
          <a:xfrm>
            <a:off x="3018956" y="2022528"/>
            <a:ext cx="2285080" cy="999057"/>
          </a:xfrm>
          <a:prstGeom prst="righ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Request</a:t>
            </a:r>
          </a:p>
        </p:txBody>
      </p:sp>
      <p:sp>
        <p:nvSpPr>
          <p:cNvPr id="76" name="Left Arrow 75"/>
          <p:cNvSpPr/>
          <p:nvPr/>
        </p:nvSpPr>
        <p:spPr bwMode="auto">
          <a:xfrm>
            <a:off x="3018956" y="4294231"/>
            <a:ext cx="2285080" cy="999057"/>
          </a:xfrm>
          <a:prstGeom prst="lef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Response</a:t>
            </a:r>
          </a:p>
        </p:txBody>
      </p:sp>
      <p:sp>
        <p:nvSpPr>
          <p:cNvPr id="78" name="Content Placeholder 2"/>
          <p:cNvSpPr txBox="1">
            <a:spLocks/>
          </p:cNvSpPr>
          <p:nvPr/>
        </p:nvSpPr>
        <p:spPr>
          <a:xfrm>
            <a:off x="7696183" y="3543014"/>
            <a:ext cx="1142540" cy="396791"/>
          </a:xfrm>
          <a:prstGeom prst="rect">
            <a:avLst/>
          </a:prstGeom>
        </p:spPr>
        <p:txBody>
          <a:bodyPr vert="horz" wrap="square" lIns="0" tIns="0" rIns="0" bIns="0" rtlCol="0">
            <a:no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593">
              <a:spcBef>
                <a:spcPts val="1200"/>
              </a:spcBef>
              <a:buNone/>
              <a:defRPr/>
            </a:pPr>
            <a:r>
              <a:rPr lang="en-US" sz="2399" dirty="0">
                <a:solidFill>
                  <a:srgbClr val="00AEEF"/>
                </a:solidFill>
                <a:latin typeface="Segoe UI"/>
              </a:rPr>
              <a:t>Model</a:t>
            </a:r>
          </a:p>
        </p:txBody>
      </p:sp>
      <p:sp>
        <p:nvSpPr>
          <p:cNvPr id="3" name="TextBox 2"/>
          <p:cNvSpPr txBox="1"/>
          <p:nvPr/>
        </p:nvSpPr>
        <p:spPr>
          <a:xfrm>
            <a:off x="7377024" y="5468466"/>
            <a:ext cx="1146007" cy="1033585"/>
          </a:xfrm>
          <a:prstGeom prst="rect">
            <a:avLst/>
          </a:prstGeom>
          <a:noFill/>
        </p:spPr>
        <p:txBody>
          <a:bodyPr wrap="none" rtlCol="0">
            <a:spAutoFit/>
          </a:bodyPr>
          <a:lstStyle/>
          <a:p>
            <a:r>
              <a:rPr lang="en-US" sz="5997" dirty="0">
                <a:solidFill>
                  <a:srgbClr val="8CC600"/>
                </a:solidFill>
                <a:latin typeface="Segoe UI Symbol" panose="020B0502040204020203" pitchFamily="34" charset="0"/>
                <a:ea typeface="Segoe UI Symbol" panose="020B0502040204020203" pitchFamily="34" charset="0"/>
              </a:rPr>
              <a:t></a:t>
            </a:r>
            <a:endParaRPr lang="en-US" sz="2399" dirty="0">
              <a:solidFill>
                <a:srgbClr val="8CC600"/>
              </a:solidFill>
              <a:latin typeface="Segoe UI Symbol" panose="020B0502040204020203" pitchFamily="34" charset="0"/>
              <a:ea typeface="Segoe UI Symbol" panose="020B0502040204020203" pitchFamily="34" charset="0"/>
            </a:endParaRPr>
          </a:p>
        </p:txBody>
      </p:sp>
      <p:sp>
        <p:nvSpPr>
          <p:cNvPr id="80" name="TextBox 79"/>
          <p:cNvSpPr txBox="1"/>
          <p:nvPr/>
        </p:nvSpPr>
        <p:spPr>
          <a:xfrm>
            <a:off x="3720242" y="3480119"/>
            <a:ext cx="1146007" cy="1033585"/>
          </a:xfrm>
          <a:prstGeom prst="rect">
            <a:avLst/>
          </a:prstGeom>
          <a:noFill/>
        </p:spPr>
        <p:txBody>
          <a:bodyPr wrap="none" rtlCol="0">
            <a:spAutoFit/>
          </a:bodyPr>
          <a:lstStyle/>
          <a:p>
            <a:r>
              <a:rPr lang="en-US" sz="5997" dirty="0">
                <a:solidFill>
                  <a:srgbClr val="8CC600"/>
                </a:solidFill>
                <a:latin typeface="Segoe UI Symbol" panose="020B0502040204020203" pitchFamily="34" charset="0"/>
                <a:ea typeface="Segoe UI Symbol" panose="020B0502040204020203" pitchFamily="34" charset="0"/>
              </a:rPr>
              <a:t></a:t>
            </a:r>
            <a:endParaRPr lang="en-US" sz="2399" dirty="0">
              <a:solidFill>
                <a:srgbClr val="8CC600"/>
              </a:solidFill>
              <a:latin typeface="Segoe UI Symbol" panose="020B0502040204020203" pitchFamily="34" charset="0"/>
              <a:ea typeface="Segoe UI Symbol" panose="020B0502040204020203" pitchFamily="34" charset="0"/>
            </a:endParaRPr>
          </a:p>
        </p:txBody>
      </p:sp>
      <p:sp>
        <p:nvSpPr>
          <p:cNvPr id="79" name="TextBox 78"/>
          <p:cNvSpPr txBox="1"/>
          <p:nvPr/>
        </p:nvSpPr>
        <p:spPr>
          <a:xfrm>
            <a:off x="4125795" y="3741409"/>
            <a:ext cx="949582" cy="845404"/>
          </a:xfrm>
          <a:prstGeom prst="rect">
            <a:avLst/>
          </a:prstGeom>
          <a:noFill/>
        </p:spPr>
        <p:txBody>
          <a:bodyPr wrap="square" rtlCol="0">
            <a:spAutoFit/>
          </a:bodyPr>
          <a:lstStyle/>
          <a:p>
            <a:r>
              <a:rPr lang="en-US" sz="4799" dirty="0">
                <a:solidFill>
                  <a:srgbClr val="00AEEF"/>
                </a:solidFill>
                <a:latin typeface="Segoe UI Symbol" panose="020B0502040204020203" pitchFamily="34" charset="0"/>
                <a:ea typeface="Segoe UI Symbol" panose="020B0502040204020203" pitchFamily="34" charset="0"/>
              </a:rPr>
              <a:t></a:t>
            </a:r>
            <a:endParaRPr lang="en-US" sz="1799" dirty="0">
              <a:solidFill>
                <a:srgbClr val="00AEEF"/>
              </a:solidFill>
              <a:latin typeface="Segoe UI Symbol" panose="020B0502040204020203" pitchFamily="34" charset="0"/>
              <a:ea typeface="Segoe UI Symbol" panose="020B0502040204020203" pitchFamily="34" charset="0"/>
            </a:endParaRPr>
          </a:p>
        </p:txBody>
      </p:sp>
    </p:spTree>
    <p:extLst>
      <p:ext uri="{BB962C8B-B14F-4D97-AF65-F5344CB8AC3E}">
        <p14:creationId xmlns:p14="http://schemas.microsoft.com/office/powerpoint/2010/main" val="1266033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2" grpId="0" animBg="1"/>
      <p:bldP spid="63" grpId="0" animBg="1"/>
      <p:bldP spid="66" grpId="0" animBg="1"/>
      <p:bldP spid="67" grpId="0" animBg="1"/>
      <p:bldP spid="69" grpId="0" animBg="1"/>
      <p:bldP spid="72" grpId="0" animBg="1"/>
      <p:bldP spid="74" grpId="0" animBg="1"/>
      <p:bldP spid="76" grpId="0" animBg="1"/>
      <p:bldP spid="78" grpId="0"/>
      <p:bldP spid="3" grpId="0"/>
      <p:bldP spid="80" grpId="0"/>
      <p:bldP spid="7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112" y="228600"/>
            <a:ext cx="11149013" cy="747897"/>
          </a:xfrm>
        </p:spPr>
        <p:txBody>
          <a:bodyPr/>
          <a:lstStyle/>
          <a:p>
            <a:r>
              <a:rPr lang="en-US" dirty="0"/>
              <a:t>Middleware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5977" y="1158515"/>
            <a:ext cx="8504604" cy="5442946"/>
          </a:xfrm>
          <a:prstGeom prst="rect">
            <a:avLst/>
          </a:prstGeom>
        </p:spPr>
      </p:pic>
    </p:spTree>
    <p:extLst>
      <p:ext uri="{BB962C8B-B14F-4D97-AF65-F5344CB8AC3E}">
        <p14:creationId xmlns:p14="http://schemas.microsoft.com/office/powerpoint/2010/main" val="1775642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Group 91"/>
          <p:cNvGrpSpPr/>
          <p:nvPr/>
        </p:nvGrpSpPr>
        <p:grpSpPr>
          <a:xfrm>
            <a:off x="-50984" y="91243"/>
            <a:ext cx="11715057" cy="5370075"/>
            <a:chOff x="203003" y="90373"/>
            <a:chExt cx="11718109" cy="5371474"/>
          </a:xfrm>
        </p:grpSpPr>
        <p:grpSp>
          <p:nvGrpSpPr>
            <p:cNvPr id="91" name="Group 90"/>
            <p:cNvGrpSpPr/>
            <p:nvPr/>
          </p:nvGrpSpPr>
          <p:grpSpPr>
            <a:xfrm>
              <a:off x="270894" y="836341"/>
              <a:ext cx="11650218" cy="4625506"/>
              <a:chOff x="270894" y="836341"/>
              <a:chExt cx="11650218" cy="4625506"/>
            </a:xfrm>
          </p:grpSpPr>
          <p:sp>
            <p:nvSpPr>
              <p:cNvPr id="6" name="Rectangle 5"/>
              <p:cNvSpPr/>
              <p:nvPr/>
            </p:nvSpPr>
            <p:spPr bwMode="auto">
              <a:xfrm>
                <a:off x="3260971" y="836341"/>
                <a:ext cx="8660141" cy="4625506"/>
              </a:xfrm>
              <a:prstGeom prst="rect">
                <a:avLst/>
              </a:prstGeom>
              <a:solidFill>
                <a:srgbClr val="661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7"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ectangle 6"/>
              <p:cNvSpPr/>
              <p:nvPr/>
            </p:nvSpPr>
            <p:spPr bwMode="auto">
              <a:xfrm>
                <a:off x="270894" y="836341"/>
                <a:ext cx="2949343" cy="4625506"/>
              </a:xfrm>
              <a:prstGeom prst="rect">
                <a:avLst/>
              </a:prstGeom>
              <a:solidFill>
                <a:srgbClr val="661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7"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0" name="Oval 9"/>
            <p:cNvSpPr/>
            <p:nvPr/>
          </p:nvSpPr>
          <p:spPr bwMode="auto">
            <a:xfrm>
              <a:off x="243737" y="93761"/>
              <a:ext cx="1635760" cy="163576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7"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003" y="90373"/>
              <a:ext cx="1634868" cy="1634868"/>
            </a:xfrm>
            <a:prstGeom prst="rect">
              <a:avLst/>
            </a:prstGeom>
          </p:spPr>
        </p:pic>
      </p:grpSp>
      <p:sp>
        <p:nvSpPr>
          <p:cNvPr id="8" name="Rectangle 7"/>
          <p:cNvSpPr/>
          <p:nvPr/>
        </p:nvSpPr>
        <p:spPr>
          <a:xfrm>
            <a:off x="16890" y="3598963"/>
            <a:ext cx="2991328" cy="1198073"/>
          </a:xfrm>
          <a:prstGeom prst="rect">
            <a:avLst/>
          </a:prstGeom>
        </p:spPr>
        <p:txBody>
          <a:bodyPr wrap="square" lIns="179187" tIns="143350" rIns="179187" bIns="152309">
            <a:noAutofit/>
          </a:bodyPr>
          <a:lstStyle/>
          <a:p>
            <a:pPr defTabSz="895737">
              <a:lnSpc>
                <a:spcPct val="90000"/>
              </a:lnSpc>
              <a:spcBef>
                <a:spcPts val="588"/>
              </a:spcBef>
              <a:spcAft>
                <a:spcPts val="588"/>
              </a:spcAft>
            </a:pPr>
            <a:r>
              <a:rPr lang="en-US" sz="2744" kern="0" dirty="0">
                <a:gradFill>
                  <a:gsLst>
                    <a:gs pos="9583">
                      <a:srgbClr val="FFFFFF"/>
                    </a:gs>
                    <a:gs pos="24000">
                      <a:srgbClr val="FFFFFF"/>
                    </a:gs>
                  </a:gsLst>
                  <a:lin ang="5400000" scaled="0"/>
                </a:gradFill>
                <a:latin typeface="Segoe UI" panose="020B0502040204020203" pitchFamily="34" charset="0"/>
                <a:cs typeface="Segoe UI" panose="020B0502040204020203" pitchFamily="34" charset="0"/>
              </a:rPr>
              <a:t>Openness</a:t>
            </a:r>
          </a:p>
          <a:p>
            <a:pPr defTabSz="895737">
              <a:lnSpc>
                <a:spcPct val="90000"/>
              </a:lnSpc>
              <a:spcBef>
                <a:spcPts val="588"/>
              </a:spcBef>
              <a:spcAft>
                <a:spcPts val="588"/>
              </a:spcAft>
            </a:pPr>
            <a:r>
              <a:rPr lang="en-US" sz="2744" kern="0" dirty="0">
                <a:gradFill>
                  <a:gsLst>
                    <a:gs pos="9583">
                      <a:srgbClr val="FFFFFF"/>
                    </a:gs>
                    <a:gs pos="24000">
                      <a:srgbClr val="FFFFFF"/>
                    </a:gs>
                  </a:gsLst>
                  <a:lin ang="5400000" scaled="0"/>
                </a:gradFill>
                <a:latin typeface="Segoe UI" panose="020B0502040204020203" pitchFamily="34" charset="0"/>
                <a:cs typeface="Segoe UI" panose="020B0502040204020203" pitchFamily="34" charset="0"/>
              </a:rPr>
              <a:t>Community</a:t>
            </a:r>
          </a:p>
          <a:p>
            <a:pPr defTabSz="895737">
              <a:lnSpc>
                <a:spcPct val="90000"/>
              </a:lnSpc>
              <a:spcBef>
                <a:spcPts val="588"/>
              </a:spcBef>
              <a:spcAft>
                <a:spcPts val="588"/>
              </a:spcAft>
            </a:pPr>
            <a:r>
              <a:rPr lang="en-US" sz="2744" kern="0" dirty="0">
                <a:gradFill>
                  <a:gsLst>
                    <a:gs pos="9583">
                      <a:srgbClr val="FFFFFF"/>
                    </a:gs>
                    <a:gs pos="24000">
                      <a:srgbClr val="FFFFFF"/>
                    </a:gs>
                  </a:gsLst>
                  <a:lin ang="5400000" scaled="0"/>
                </a:gradFill>
                <a:latin typeface="Segoe UI" panose="020B0502040204020203" pitchFamily="34" charset="0"/>
                <a:cs typeface="Segoe UI" panose="020B0502040204020203" pitchFamily="34" charset="0"/>
              </a:rPr>
              <a:t>Rapid innovation</a:t>
            </a:r>
          </a:p>
        </p:txBody>
      </p:sp>
      <p:sp>
        <p:nvSpPr>
          <p:cNvPr id="9" name="Rectangle 8"/>
          <p:cNvSpPr/>
          <p:nvPr/>
        </p:nvSpPr>
        <p:spPr bwMode="auto">
          <a:xfrm>
            <a:off x="16889" y="5496106"/>
            <a:ext cx="11647184" cy="11578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ctr" anchorCtr="0" forceAA="0" compatLnSpc="1">
            <a:prstTxWarp prst="textNoShape">
              <a:avLst/>
            </a:prstTxWarp>
            <a:noAutofit/>
          </a:bodyPr>
          <a:lstStyle/>
          <a:p>
            <a:pPr defTabSz="913477" fontAlgn="base">
              <a:lnSpc>
                <a:spcPct val="90000"/>
              </a:lnSpc>
              <a:spcBef>
                <a:spcPct val="0"/>
              </a:spcBef>
              <a:spcAft>
                <a:spcPct val="0"/>
              </a:spcAft>
            </a:pPr>
            <a:endParaRPr lang="en-US" sz="1764" dirty="0">
              <a:solidFill>
                <a:srgbClr val="FFFFFF"/>
              </a:solidFill>
              <a:latin typeface="Segoe UI" panose="020B0502040204020203" pitchFamily="34" charset="0"/>
              <a:cs typeface="Segoe UI" panose="020B0502040204020203" pitchFamily="34" charset="0"/>
            </a:endParaRPr>
          </a:p>
        </p:txBody>
      </p:sp>
      <p:sp>
        <p:nvSpPr>
          <p:cNvPr id="12" name="Rectangle 11"/>
          <p:cNvSpPr/>
          <p:nvPr/>
        </p:nvSpPr>
        <p:spPr>
          <a:xfrm>
            <a:off x="3422699" y="1772755"/>
            <a:ext cx="1606112" cy="272952"/>
          </a:xfrm>
          <a:prstGeom prst="rect">
            <a:avLst/>
          </a:prstGeom>
        </p:spPr>
        <p:txBody>
          <a:bodyPr wrap="none">
            <a:spAutoFit/>
          </a:bodyPr>
          <a:lstStyle/>
          <a:p>
            <a:pPr defTabSz="913742"/>
            <a:r>
              <a:rPr lang="en-US" sz="1174" dirty="0">
                <a:solidFill>
                  <a:srgbClr val="FFFFFF"/>
                </a:solidFill>
                <a:latin typeface="Segoe UI" panose="020B0502040204020203" pitchFamily="34" charset="0"/>
                <a:cs typeface="Segoe UI" panose="020B0502040204020203" pitchFamily="34" charset="0"/>
              </a:rPr>
              <a:t>.NET SDK for Hadoop</a:t>
            </a:r>
          </a:p>
        </p:txBody>
      </p:sp>
      <p:sp>
        <p:nvSpPr>
          <p:cNvPr id="13" name="Rectangle 12"/>
          <p:cNvSpPr/>
          <p:nvPr/>
        </p:nvSpPr>
        <p:spPr>
          <a:xfrm>
            <a:off x="3080819" y="934855"/>
            <a:ext cx="4652626" cy="454302"/>
          </a:xfrm>
          <a:prstGeom prst="rect">
            <a:avLst/>
          </a:prstGeom>
        </p:spPr>
        <p:txBody>
          <a:bodyPr wrap="none">
            <a:spAutoFit/>
          </a:bodyPr>
          <a:lstStyle/>
          <a:p>
            <a:pPr defTabSz="913742"/>
            <a:r>
              <a:rPr lang="en-US" sz="2352" dirty="0">
                <a:solidFill>
                  <a:srgbClr val="FFFFFF"/>
                </a:solidFill>
                <a:latin typeface="Segoe UI" panose="020B0502040204020203" pitchFamily="34" charset="0"/>
                <a:cs typeface="Segoe UI" panose="020B0502040204020203" pitchFamily="34" charset="0"/>
              </a:rPr>
              <a:t>.NET Compiler Platform ("Roslyn")</a:t>
            </a:r>
          </a:p>
        </p:txBody>
      </p:sp>
      <p:sp>
        <p:nvSpPr>
          <p:cNvPr id="15" name="Rectangle 14"/>
          <p:cNvSpPr/>
          <p:nvPr/>
        </p:nvSpPr>
        <p:spPr>
          <a:xfrm>
            <a:off x="3190227" y="2016875"/>
            <a:ext cx="2685933" cy="393979"/>
          </a:xfrm>
          <a:prstGeom prst="rect">
            <a:avLst/>
          </a:prstGeom>
        </p:spPr>
        <p:txBody>
          <a:bodyPr wrap="none">
            <a:spAutoFit/>
          </a:bodyPr>
          <a:lstStyle/>
          <a:p>
            <a:pPr defTabSz="913742"/>
            <a:r>
              <a:rPr lang="en-US" sz="1960" dirty="0">
                <a:solidFill>
                  <a:srgbClr val="FFFFFF"/>
                </a:solidFill>
                <a:latin typeface="Segoe UI" panose="020B0502040204020203" pitchFamily="34" charset="0"/>
                <a:cs typeface="Segoe UI" panose="020B0502040204020203" pitchFamily="34" charset="0"/>
              </a:rPr>
              <a:t>.NET Micro Framework</a:t>
            </a:r>
          </a:p>
        </p:txBody>
      </p:sp>
      <p:sp>
        <p:nvSpPr>
          <p:cNvPr id="16" name="Rectangle 15"/>
          <p:cNvSpPr/>
          <p:nvPr/>
        </p:nvSpPr>
        <p:spPr>
          <a:xfrm>
            <a:off x="3544699" y="1320934"/>
            <a:ext cx="2323539" cy="522935"/>
          </a:xfrm>
          <a:prstGeom prst="rect">
            <a:avLst/>
          </a:prstGeom>
        </p:spPr>
        <p:txBody>
          <a:bodyPr wrap="none">
            <a:spAutoFit/>
          </a:bodyPr>
          <a:lstStyle/>
          <a:p>
            <a:pPr defTabSz="913742"/>
            <a:r>
              <a:rPr lang="en-US" sz="2744" dirty="0">
                <a:solidFill>
                  <a:srgbClr val="FFFFFF"/>
                </a:solidFill>
                <a:latin typeface="Segoe UI" panose="020B0502040204020203" pitchFamily="34" charset="0"/>
                <a:cs typeface="Segoe UI" panose="020B0502040204020203" pitchFamily="34" charset="0"/>
              </a:rPr>
              <a:t>ASP.NET MVC</a:t>
            </a:r>
          </a:p>
        </p:txBody>
      </p:sp>
      <p:sp>
        <p:nvSpPr>
          <p:cNvPr id="17" name="Rectangle 16"/>
          <p:cNvSpPr/>
          <p:nvPr/>
        </p:nvSpPr>
        <p:spPr>
          <a:xfrm>
            <a:off x="6892477" y="4581333"/>
            <a:ext cx="2531124" cy="461545"/>
          </a:xfrm>
          <a:prstGeom prst="rect">
            <a:avLst/>
          </a:prstGeom>
        </p:spPr>
        <p:txBody>
          <a:bodyPr wrap="none">
            <a:spAutoFit/>
          </a:bodyPr>
          <a:lstStyle/>
          <a:p>
            <a:pPr defTabSz="913742"/>
            <a:r>
              <a:rPr lang="en-US" sz="2399" dirty="0">
                <a:solidFill>
                  <a:srgbClr val="FFFFFF"/>
                </a:solidFill>
                <a:latin typeface="Segoe UI" panose="020B0502040204020203" pitchFamily="34" charset="0"/>
                <a:cs typeface="Segoe UI" panose="020B0502040204020203" pitchFamily="34" charset="0"/>
              </a:rPr>
              <a:t>ASP.NET Web API</a:t>
            </a:r>
          </a:p>
        </p:txBody>
      </p:sp>
      <p:sp>
        <p:nvSpPr>
          <p:cNvPr id="18" name="Rectangle 17"/>
          <p:cNvSpPr/>
          <p:nvPr/>
        </p:nvSpPr>
        <p:spPr>
          <a:xfrm>
            <a:off x="5185614" y="3312904"/>
            <a:ext cx="2081489" cy="353751"/>
          </a:xfrm>
          <a:prstGeom prst="rect">
            <a:avLst/>
          </a:prstGeom>
        </p:spPr>
        <p:txBody>
          <a:bodyPr wrap="none">
            <a:spAutoFit/>
          </a:bodyPr>
          <a:lstStyle/>
          <a:p>
            <a:pPr defTabSz="913742"/>
            <a:r>
              <a:rPr lang="en-US" sz="1666" dirty="0">
                <a:solidFill>
                  <a:srgbClr val="FFFFFF"/>
                </a:solidFill>
                <a:latin typeface="Segoe UI" panose="020B0502040204020203" pitchFamily="34" charset="0"/>
                <a:cs typeface="Segoe UI" panose="020B0502040204020203" pitchFamily="34" charset="0"/>
              </a:rPr>
              <a:t>ASP.NET Web Pages</a:t>
            </a:r>
          </a:p>
        </p:txBody>
      </p:sp>
      <p:sp>
        <p:nvSpPr>
          <p:cNvPr id="19" name="Rectangle 18"/>
          <p:cNvSpPr/>
          <p:nvPr/>
        </p:nvSpPr>
        <p:spPr>
          <a:xfrm>
            <a:off x="3255179" y="3459352"/>
            <a:ext cx="2014514" cy="400006"/>
          </a:xfrm>
          <a:prstGeom prst="rect">
            <a:avLst/>
          </a:prstGeom>
        </p:spPr>
        <p:txBody>
          <a:bodyPr wrap="none">
            <a:spAutoFit/>
          </a:bodyPr>
          <a:lstStyle/>
          <a:p>
            <a:pPr defTabSz="913742"/>
            <a:r>
              <a:rPr lang="en-US" sz="1999" dirty="0">
                <a:solidFill>
                  <a:srgbClr val="FFFFFF"/>
                </a:solidFill>
                <a:latin typeface="Segoe UI" panose="020B0502040204020203" pitchFamily="34" charset="0"/>
                <a:cs typeface="Segoe UI" panose="020B0502040204020203" pitchFamily="34" charset="0"/>
              </a:rPr>
              <a:t>ASP.NET SignalR</a:t>
            </a:r>
          </a:p>
        </p:txBody>
      </p:sp>
      <p:sp>
        <p:nvSpPr>
          <p:cNvPr id="20" name="Rectangle 19"/>
          <p:cNvSpPr/>
          <p:nvPr/>
        </p:nvSpPr>
        <p:spPr>
          <a:xfrm>
            <a:off x="7743389" y="1019986"/>
            <a:ext cx="1746057" cy="307333"/>
          </a:xfrm>
          <a:prstGeom prst="rect">
            <a:avLst/>
          </a:prstGeom>
        </p:spPr>
        <p:txBody>
          <a:bodyPr wrap="none">
            <a:spAutoFit/>
          </a:bodyPr>
          <a:lstStyle/>
          <a:p>
            <a:pPr defTabSz="913742"/>
            <a:r>
              <a:rPr lang="en-US" sz="1370" dirty="0">
                <a:solidFill>
                  <a:srgbClr val="FFFFFF"/>
                </a:solidFill>
                <a:latin typeface="Segoe UI" panose="020B0502040204020203" pitchFamily="34" charset="0"/>
                <a:cs typeface="Segoe UI" panose="020B0502040204020203" pitchFamily="34" charset="0"/>
              </a:rPr>
              <a:t>MVVM Light Toolkit</a:t>
            </a:r>
          </a:p>
        </p:txBody>
      </p:sp>
      <p:sp>
        <p:nvSpPr>
          <p:cNvPr id="21" name="Rectangle 20"/>
          <p:cNvSpPr/>
          <p:nvPr/>
        </p:nvSpPr>
        <p:spPr>
          <a:xfrm>
            <a:off x="9075539" y="1686209"/>
            <a:ext cx="1709575" cy="514622"/>
          </a:xfrm>
          <a:prstGeom prst="rect">
            <a:avLst/>
          </a:prstGeom>
        </p:spPr>
        <p:txBody>
          <a:bodyPr wrap="none">
            <a:spAutoFit/>
          </a:bodyPr>
          <a:lstStyle/>
          <a:p>
            <a:pPr defTabSz="913742"/>
            <a:r>
              <a:rPr lang="en-US" sz="2744" dirty="0">
                <a:solidFill>
                  <a:srgbClr val="FFFFFF"/>
                </a:solidFill>
                <a:latin typeface="Segoe UI" panose="020B0502040204020203" pitchFamily="34" charset="0"/>
                <a:cs typeface="Segoe UI" panose="020B0502040204020203" pitchFamily="34" charset="0"/>
              </a:rPr>
              <a:t>.NET Core</a:t>
            </a:r>
          </a:p>
        </p:txBody>
      </p:sp>
      <p:sp>
        <p:nvSpPr>
          <p:cNvPr id="22" name="Rectangle 21"/>
          <p:cNvSpPr/>
          <p:nvPr/>
        </p:nvSpPr>
        <p:spPr>
          <a:xfrm>
            <a:off x="5286618" y="4855682"/>
            <a:ext cx="886299" cy="343305"/>
          </a:xfrm>
          <a:prstGeom prst="rect">
            <a:avLst/>
          </a:prstGeom>
        </p:spPr>
        <p:txBody>
          <a:bodyPr wrap="none">
            <a:spAutoFit/>
          </a:bodyPr>
          <a:lstStyle/>
          <a:p>
            <a:pPr defTabSz="913742"/>
            <a:r>
              <a:rPr lang="en-US" sz="1600" dirty="0">
                <a:solidFill>
                  <a:srgbClr val="FFFFFF"/>
                </a:solidFill>
                <a:latin typeface="Segoe UI" panose="020B0502040204020203" pitchFamily="34" charset="0"/>
                <a:cs typeface="Segoe UI" panose="020B0502040204020203" pitchFamily="34" charset="0"/>
              </a:rPr>
              <a:t>Orleans</a:t>
            </a:r>
          </a:p>
        </p:txBody>
      </p:sp>
      <p:sp>
        <p:nvSpPr>
          <p:cNvPr id="23" name="Rectangle 22"/>
          <p:cNvSpPr/>
          <p:nvPr/>
        </p:nvSpPr>
        <p:spPr>
          <a:xfrm>
            <a:off x="7928290" y="1567378"/>
            <a:ext cx="469878" cy="272952"/>
          </a:xfrm>
          <a:prstGeom prst="rect">
            <a:avLst/>
          </a:prstGeom>
        </p:spPr>
        <p:txBody>
          <a:bodyPr wrap="none">
            <a:spAutoFit/>
          </a:bodyPr>
          <a:lstStyle/>
          <a:p>
            <a:pPr defTabSz="913742"/>
            <a:r>
              <a:rPr lang="en-US" sz="1174" dirty="0">
                <a:solidFill>
                  <a:srgbClr val="FFFFFF"/>
                </a:solidFill>
                <a:latin typeface="Segoe UI" panose="020B0502040204020203" pitchFamily="34" charset="0"/>
                <a:cs typeface="Segoe UI" panose="020B0502040204020203" pitchFamily="34" charset="0"/>
              </a:rPr>
              <a:t>MEF</a:t>
            </a:r>
          </a:p>
        </p:txBody>
      </p:sp>
      <p:sp>
        <p:nvSpPr>
          <p:cNvPr id="24" name="Rectangle 23"/>
          <p:cNvSpPr/>
          <p:nvPr/>
        </p:nvSpPr>
        <p:spPr>
          <a:xfrm>
            <a:off x="8616505" y="4355099"/>
            <a:ext cx="2854954" cy="307333"/>
          </a:xfrm>
          <a:prstGeom prst="rect">
            <a:avLst/>
          </a:prstGeom>
        </p:spPr>
        <p:txBody>
          <a:bodyPr wrap="none">
            <a:spAutoFit/>
          </a:bodyPr>
          <a:lstStyle/>
          <a:p>
            <a:pPr defTabSz="913742"/>
            <a:r>
              <a:rPr lang="en-US" sz="1370" dirty="0">
                <a:solidFill>
                  <a:srgbClr val="FFFFFF"/>
                </a:solidFill>
                <a:latin typeface="Segoe UI" panose="020B0502040204020203" pitchFamily="34" charset="0"/>
                <a:cs typeface="Segoe UI" panose="020B0502040204020203" pitchFamily="34" charset="0"/>
              </a:rPr>
              <a:t>OWIN Authentication Middleware</a:t>
            </a:r>
          </a:p>
        </p:txBody>
      </p:sp>
      <p:sp>
        <p:nvSpPr>
          <p:cNvPr id="26" name="Rectangle 25"/>
          <p:cNvSpPr/>
          <p:nvPr/>
        </p:nvSpPr>
        <p:spPr>
          <a:xfrm>
            <a:off x="3167517" y="4651128"/>
            <a:ext cx="2292147" cy="523084"/>
          </a:xfrm>
          <a:prstGeom prst="rect">
            <a:avLst/>
          </a:prstGeom>
        </p:spPr>
        <p:txBody>
          <a:bodyPr wrap="none">
            <a:spAutoFit/>
          </a:bodyPr>
          <a:lstStyle/>
          <a:p>
            <a:pPr defTabSz="913742"/>
            <a:r>
              <a:rPr lang="en-US" sz="2799" dirty="0">
                <a:solidFill>
                  <a:srgbClr val="FFFFFF"/>
                </a:solidFill>
                <a:latin typeface="Segoe UI" panose="020B0502040204020203" pitchFamily="34" charset="0"/>
                <a:cs typeface="Segoe UI" panose="020B0502040204020203" pitchFamily="34" charset="0"/>
              </a:rPr>
              <a:t>Orchard CMS</a:t>
            </a:r>
          </a:p>
        </p:txBody>
      </p:sp>
      <p:sp>
        <p:nvSpPr>
          <p:cNvPr id="27" name="Rectangle 26"/>
          <p:cNvSpPr/>
          <p:nvPr/>
        </p:nvSpPr>
        <p:spPr>
          <a:xfrm>
            <a:off x="7184953" y="3421717"/>
            <a:ext cx="2823883" cy="338466"/>
          </a:xfrm>
          <a:prstGeom prst="rect">
            <a:avLst/>
          </a:prstGeom>
        </p:spPr>
        <p:txBody>
          <a:bodyPr wrap="none">
            <a:spAutoFit/>
          </a:bodyPr>
          <a:lstStyle/>
          <a:p>
            <a:pPr defTabSz="913742"/>
            <a:r>
              <a:rPr lang="en-US" sz="1600" dirty="0">
                <a:solidFill>
                  <a:srgbClr val="FFFFFF"/>
                </a:solidFill>
                <a:latin typeface="Segoe UI" panose="020B0502040204020203" pitchFamily="34" charset="0"/>
                <a:cs typeface="Segoe UI" panose="020B0502040204020203" pitchFamily="34" charset="0"/>
              </a:rPr>
              <a:t>Microsoft Azure SDK for .NET</a:t>
            </a:r>
          </a:p>
        </p:txBody>
      </p:sp>
      <p:sp>
        <p:nvSpPr>
          <p:cNvPr id="28" name="Rectangle 27"/>
          <p:cNvSpPr/>
          <p:nvPr/>
        </p:nvSpPr>
        <p:spPr>
          <a:xfrm>
            <a:off x="8710543" y="1356719"/>
            <a:ext cx="2017975" cy="393979"/>
          </a:xfrm>
          <a:prstGeom prst="rect">
            <a:avLst/>
          </a:prstGeom>
        </p:spPr>
        <p:txBody>
          <a:bodyPr wrap="none">
            <a:spAutoFit/>
          </a:bodyPr>
          <a:lstStyle/>
          <a:p>
            <a:pPr defTabSz="913742"/>
            <a:r>
              <a:rPr lang="en-US" sz="1960" dirty="0" err="1">
                <a:solidFill>
                  <a:srgbClr val="FFFFFF"/>
                </a:solidFill>
                <a:latin typeface="Segoe UI" panose="020B0502040204020203" pitchFamily="34" charset="0"/>
                <a:cs typeface="Segoe UI" panose="020B0502040204020203" pitchFamily="34" charset="0"/>
              </a:rPr>
              <a:t>IdentityManager</a:t>
            </a:r>
            <a:endParaRPr lang="en-US" sz="1960" dirty="0">
              <a:solidFill>
                <a:srgbClr val="FFFFFF"/>
              </a:solidFill>
              <a:latin typeface="Segoe UI" panose="020B0502040204020203" pitchFamily="34" charset="0"/>
              <a:cs typeface="Segoe UI" panose="020B0502040204020203" pitchFamily="34" charset="0"/>
            </a:endParaRPr>
          </a:p>
        </p:txBody>
      </p:sp>
      <p:sp>
        <p:nvSpPr>
          <p:cNvPr id="30" name="Rectangle 29"/>
          <p:cNvSpPr/>
          <p:nvPr/>
        </p:nvSpPr>
        <p:spPr>
          <a:xfrm>
            <a:off x="3149503" y="2311665"/>
            <a:ext cx="1291639" cy="461414"/>
          </a:xfrm>
          <a:prstGeom prst="rect">
            <a:avLst/>
          </a:prstGeom>
        </p:spPr>
        <p:txBody>
          <a:bodyPr wrap="none">
            <a:spAutoFit/>
          </a:bodyPr>
          <a:lstStyle/>
          <a:p>
            <a:pPr defTabSz="913742"/>
            <a:r>
              <a:rPr lang="en-US" sz="2352" dirty="0">
                <a:solidFill>
                  <a:srgbClr val="FFFFFF"/>
                </a:solidFill>
                <a:latin typeface="Segoe UI" panose="020B0502040204020203" pitchFamily="34" charset="0"/>
                <a:cs typeface="Segoe UI" panose="020B0502040204020203" pitchFamily="34" charset="0"/>
              </a:rPr>
              <a:t>Mimekit</a:t>
            </a:r>
          </a:p>
        </p:txBody>
      </p:sp>
      <p:sp>
        <p:nvSpPr>
          <p:cNvPr id="31" name="Rectangle 30"/>
          <p:cNvSpPr/>
          <p:nvPr/>
        </p:nvSpPr>
        <p:spPr>
          <a:xfrm>
            <a:off x="9467589" y="2197939"/>
            <a:ext cx="2020607" cy="461414"/>
          </a:xfrm>
          <a:prstGeom prst="rect">
            <a:avLst/>
          </a:prstGeom>
        </p:spPr>
        <p:txBody>
          <a:bodyPr wrap="none">
            <a:spAutoFit/>
          </a:bodyPr>
          <a:lstStyle/>
          <a:p>
            <a:pPr defTabSz="913742"/>
            <a:r>
              <a:rPr lang="en-US" sz="2352" dirty="0">
                <a:solidFill>
                  <a:srgbClr val="FFFFFF"/>
                </a:solidFill>
                <a:latin typeface="Segoe UI" panose="020B0502040204020203" pitchFamily="34" charset="0"/>
                <a:cs typeface="Segoe UI" panose="020B0502040204020203" pitchFamily="34" charset="0"/>
              </a:rPr>
              <a:t>Xamarin.Auth</a:t>
            </a:r>
          </a:p>
        </p:txBody>
      </p:sp>
      <p:sp>
        <p:nvSpPr>
          <p:cNvPr id="33" name="Rectangle 32"/>
          <p:cNvSpPr/>
          <p:nvPr/>
        </p:nvSpPr>
        <p:spPr>
          <a:xfrm>
            <a:off x="9301919" y="3136497"/>
            <a:ext cx="2285031" cy="333402"/>
          </a:xfrm>
          <a:prstGeom prst="rect">
            <a:avLst/>
          </a:prstGeom>
        </p:spPr>
        <p:txBody>
          <a:bodyPr wrap="none">
            <a:spAutoFit/>
          </a:bodyPr>
          <a:lstStyle/>
          <a:p>
            <a:pPr defTabSz="913742"/>
            <a:r>
              <a:rPr lang="en-US" sz="1567" dirty="0" err="1">
                <a:solidFill>
                  <a:srgbClr val="FFFFFF"/>
                </a:solidFill>
                <a:latin typeface="Segoe UI" panose="020B0502040204020203" pitchFamily="34" charset="0"/>
                <a:cs typeface="Segoe UI" panose="020B0502040204020203" pitchFamily="34" charset="0"/>
              </a:rPr>
              <a:t>Couchbase</a:t>
            </a:r>
            <a:r>
              <a:rPr lang="en-US" sz="1567" dirty="0">
                <a:solidFill>
                  <a:srgbClr val="FFFFFF"/>
                </a:solidFill>
                <a:latin typeface="Segoe UI" panose="020B0502040204020203" pitchFamily="34" charset="0"/>
                <a:cs typeface="Segoe UI" panose="020B0502040204020203" pitchFamily="34" charset="0"/>
              </a:rPr>
              <a:t> Lite for .NET</a:t>
            </a:r>
          </a:p>
        </p:txBody>
      </p:sp>
      <p:sp>
        <p:nvSpPr>
          <p:cNvPr id="36" name="Rectangle 35"/>
          <p:cNvSpPr/>
          <p:nvPr/>
        </p:nvSpPr>
        <p:spPr>
          <a:xfrm>
            <a:off x="7248482" y="2183493"/>
            <a:ext cx="1099383" cy="461414"/>
          </a:xfrm>
          <a:prstGeom prst="rect">
            <a:avLst/>
          </a:prstGeom>
        </p:spPr>
        <p:txBody>
          <a:bodyPr wrap="none">
            <a:spAutoFit/>
          </a:bodyPr>
          <a:lstStyle/>
          <a:p>
            <a:pPr defTabSz="913742"/>
            <a:r>
              <a:rPr lang="en-US" sz="2352" dirty="0">
                <a:solidFill>
                  <a:srgbClr val="FFFFFF"/>
                </a:solidFill>
                <a:latin typeface="Segoe UI" panose="020B0502040204020203" pitchFamily="34" charset="0"/>
                <a:cs typeface="Segoe UI" panose="020B0502040204020203" pitchFamily="34" charset="0"/>
              </a:rPr>
              <a:t>Mailkit</a:t>
            </a:r>
          </a:p>
        </p:txBody>
      </p:sp>
      <p:sp>
        <p:nvSpPr>
          <p:cNvPr id="38" name="Rectangle 37"/>
          <p:cNvSpPr/>
          <p:nvPr/>
        </p:nvSpPr>
        <p:spPr>
          <a:xfrm>
            <a:off x="5750831" y="1622280"/>
            <a:ext cx="2304583" cy="523084"/>
          </a:xfrm>
          <a:prstGeom prst="rect">
            <a:avLst/>
          </a:prstGeom>
        </p:spPr>
        <p:txBody>
          <a:bodyPr wrap="none">
            <a:spAutoFit/>
          </a:bodyPr>
          <a:lstStyle/>
          <a:p>
            <a:pPr defTabSz="913742"/>
            <a:r>
              <a:rPr lang="en-US" sz="2799" dirty="0">
                <a:solidFill>
                  <a:srgbClr val="FFFFFF"/>
                </a:solidFill>
                <a:latin typeface="Segoe UI" panose="020B0502040204020203" pitchFamily="34" charset="0"/>
                <a:cs typeface="Segoe UI" panose="020B0502040204020203" pitchFamily="34" charset="0"/>
              </a:rPr>
              <a:t>ASP.NET Core</a:t>
            </a:r>
          </a:p>
        </p:txBody>
      </p:sp>
      <p:sp>
        <p:nvSpPr>
          <p:cNvPr id="39" name="Rectangle 38"/>
          <p:cNvSpPr/>
          <p:nvPr/>
        </p:nvSpPr>
        <p:spPr>
          <a:xfrm>
            <a:off x="8393871" y="5011554"/>
            <a:ext cx="2914719" cy="369236"/>
          </a:xfrm>
          <a:prstGeom prst="rect">
            <a:avLst/>
          </a:prstGeom>
        </p:spPr>
        <p:txBody>
          <a:bodyPr wrap="none">
            <a:spAutoFit/>
          </a:bodyPr>
          <a:lstStyle/>
          <a:p>
            <a:pPr defTabSz="913742"/>
            <a:r>
              <a:rPr lang="en-US" sz="1799" dirty="0">
                <a:solidFill>
                  <a:srgbClr val="FFFFFF"/>
                </a:solidFill>
                <a:latin typeface="Segoe UI" panose="020B0502040204020203" pitchFamily="34" charset="0"/>
                <a:cs typeface="Segoe UI" panose="020B0502040204020203" pitchFamily="34" charset="0"/>
              </a:rPr>
              <a:t>Salesforce Toolkits for .NET</a:t>
            </a:r>
          </a:p>
        </p:txBody>
      </p:sp>
      <p:sp>
        <p:nvSpPr>
          <p:cNvPr id="40" name="Rectangle 39"/>
          <p:cNvSpPr/>
          <p:nvPr/>
        </p:nvSpPr>
        <p:spPr>
          <a:xfrm>
            <a:off x="6183909" y="2841048"/>
            <a:ext cx="1360916" cy="584623"/>
          </a:xfrm>
          <a:prstGeom prst="rect">
            <a:avLst/>
          </a:prstGeom>
        </p:spPr>
        <p:txBody>
          <a:bodyPr wrap="none">
            <a:spAutoFit/>
          </a:bodyPr>
          <a:lstStyle/>
          <a:p>
            <a:pPr defTabSz="913742"/>
            <a:r>
              <a:rPr lang="en-US" sz="3199" dirty="0">
                <a:solidFill>
                  <a:srgbClr val="FFFFFF"/>
                </a:solidFill>
                <a:latin typeface="Segoe UI" panose="020B0502040204020203" pitchFamily="34" charset="0"/>
                <a:cs typeface="Segoe UI" panose="020B0502040204020203" pitchFamily="34" charset="0"/>
              </a:rPr>
              <a:t>NuGet</a:t>
            </a:r>
          </a:p>
        </p:txBody>
      </p:sp>
      <p:sp>
        <p:nvSpPr>
          <p:cNvPr id="41" name="Rectangle 40"/>
          <p:cNvSpPr/>
          <p:nvPr/>
        </p:nvSpPr>
        <p:spPr>
          <a:xfrm>
            <a:off x="7859799" y="1940599"/>
            <a:ext cx="1149375" cy="574494"/>
          </a:xfrm>
          <a:prstGeom prst="rect">
            <a:avLst/>
          </a:prstGeom>
        </p:spPr>
        <p:txBody>
          <a:bodyPr wrap="none">
            <a:spAutoFit/>
          </a:bodyPr>
          <a:lstStyle/>
          <a:p>
            <a:pPr defTabSz="913742"/>
            <a:r>
              <a:rPr lang="en-US" sz="1567" dirty="0">
                <a:solidFill>
                  <a:srgbClr val="FFFFFF"/>
                </a:solidFill>
                <a:latin typeface="Segoe UI" panose="020B0502040204020203" pitchFamily="34" charset="0"/>
                <a:cs typeface="Segoe UI" panose="020B0502040204020203" pitchFamily="34" charset="0"/>
              </a:rPr>
              <a:t>Kudu</a:t>
            </a:r>
          </a:p>
          <a:p>
            <a:pPr defTabSz="913742"/>
            <a:r>
              <a:rPr lang="en-US" sz="1567" dirty="0">
                <a:solidFill>
                  <a:srgbClr val="FFFFFF"/>
                </a:solidFill>
                <a:latin typeface="Segoe UI" panose="020B0502040204020203" pitchFamily="34" charset="0"/>
                <a:cs typeface="Segoe UI" panose="020B0502040204020203" pitchFamily="34" charset="0"/>
              </a:rPr>
              <a:t>          Cecil</a:t>
            </a:r>
          </a:p>
        </p:txBody>
      </p:sp>
      <p:sp>
        <p:nvSpPr>
          <p:cNvPr id="42" name="Rectangle 41"/>
          <p:cNvSpPr/>
          <p:nvPr/>
        </p:nvSpPr>
        <p:spPr>
          <a:xfrm>
            <a:off x="10276452" y="1003083"/>
            <a:ext cx="1139598" cy="406102"/>
          </a:xfrm>
          <a:prstGeom prst="rect">
            <a:avLst/>
          </a:prstGeom>
        </p:spPr>
        <p:txBody>
          <a:bodyPr wrap="none">
            <a:spAutoFit/>
          </a:bodyPr>
          <a:lstStyle/>
          <a:p>
            <a:pPr defTabSz="913742"/>
            <a:r>
              <a:rPr lang="en-US" sz="1999" dirty="0" err="1">
                <a:solidFill>
                  <a:srgbClr val="FFFFFF"/>
                </a:solidFill>
                <a:latin typeface="Segoe UI" panose="020B0502040204020203" pitchFamily="34" charset="0"/>
                <a:cs typeface="Segoe UI" panose="020B0502040204020203" pitchFamily="34" charset="0"/>
              </a:rPr>
              <a:t>MSBuild</a:t>
            </a:r>
            <a:endParaRPr lang="en-US" sz="1999" dirty="0">
              <a:solidFill>
                <a:srgbClr val="FFFFFF"/>
              </a:solidFill>
              <a:latin typeface="Segoe UI" panose="020B0502040204020203" pitchFamily="34" charset="0"/>
              <a:cs typeface="Segoe UI" panose="020B0502040204020203" pitchFamily="34" charset="0"/>
            </a:endParaRPr>
          </a:p>
        </p:txBody>
      </p:sp>
      <p:sp>
        <p:nvSpPr>
          <p:cNvPr id="43" name="Rectangle 42"/>
          <p:cNvSpPr/>
          <p:nvPr/>
        </p:nvSpPr>
        <p:spPr>
          <a:xfrm>
            <a:off x="5837565" y="3611626"/>
            <a:ext cx="634843" cy="331499"/>
          </a:xfrm>
          <a:prstGeom prst="rect">
            <a:avLst/>
          </a:prstGeom>
        </p:spPr>
        <p:txBody>
          <a:bodyPr wrap="none">
            <a:spAutoFit/>
          </a:bodyPr>
          <a:lstStyle/>
          <a:p>
            <a:pPr defTabSz="913742"/>
            <a:r>
              <a:rPr lang="en-US" sz="1567" dirty="0">
                <a:solidFill>
                  <a:srgbClr val="FFFFFF"/>
                </a:solidFill>
                <a:latin typeface="Segoe UI" panose="020B0502040204020203" pitchFamily="34" charset="0"/>
                <a:cs typeface="Segoe UI" panose="020B0502040204020203" pitchFamily="34" charset="0"/>
              </a:rPr>
              <a:t>LLILC</a:t>
            </a:r>
          </a:p>
        </p:txBody>
      </p:sp>
      <p:sp>
        <p:nvSpPr>
          <p:cNvPr id="44" name="Rectangle 43"/>
          <p:cNvSpPr/>
          <p:nvPr/>
        </p:nvSpPr>
        <p:spPr>
          <a:xfrm>
            <a:off x="6247546" y="5067618"/>
            <a:ext cx="673407" cy="333402"/>
          </a:xfrm>
          <a:prstGeom prst="rect">
            <a:avLst/>
          </a:prstGeom>
        </p:spPr>
        <p:txBody>
          <a:bodyPr wrap="none">
            <a:spAutoFit/>
          </a:bodyPr>
          <a:lstStyle/>
          <a:p>
            <a:pPr defTabSz="913742"/>
            <a:r>
              <a:rPr lang="en-US" sz="1567" dirty="0">
                <a:solidFill>
                  <a:srgbClr val="FFFFFF"/>
                </a:solidFill>
                <a:latin typeface="Segoe UI" panose="020B0502040204020203" pitchFamily="34" charset="0"/>
                <a:cs typeface="Segoe UI" panose="020B0502040204020203" pitchFamily="34" charset="0"/>
              </a:rPr>
              <a:t>Prism</a:t>
            </a:r>
          </a:p>
        </p:txBody>
      </p:sp>
      <p:sp>
        <p:nvSpPr>
          <p:cNvPr id="45" name="Rectangle 44"/>
          <p:cNvSpPr/>
          <p:nvPr/>
        </p:nvSpPr>
        <p:spPr>
          <a:xfrm>
            <a:off x="3053855" y="2986852"/>
            <a:ext cx="3118312" cy="461545"/>
          </a:xfrm>
          <a:prstGeom prst="rect">
            <a:avLst/>
          </a:prstGeom>
        </p:spPr>
        <p:txBody>
          <a:bodyPr wrap="none">
            <a:spAutoFit/>
          </a:bodyPr>
          <a:lstStyle/>
          <a:p>
            <a:pPr defTabSz="913742"/>
            <a:r>
              <a:rPr lang="en-US" sz="2399" dirty="0" err="1">
                <a:solidFill>
                  <a:srgbClr val="FFFFFF"/>
                </a:solidFill>
                <a:latin typeface="Segoe UI" panose="020B0502040204020203" pitchFamily="34" charset="0"/>
                <a:cs typeface="Segoe UI" panose="020B0502040204020203" pitchFamily="34" charset="0"/>
              </a:rPr>
              <a:t>WorldWide</a:t>
            </a:r>
            <a:r>
              <a:rPr lang="en-US" sz="2399" dirty="0">
                <a:solidFill>
                  <a:srgbClr val="FFFFFF"/>
                </a:solidFill>
                <a:latin typeface="Segoe UI" panose="020B0502040204020203" pitchFamily="34" charset="0"/>
                <a:cs typeface="Segoe UI" panose="020B0502040204020203" pitchFamily="34" charset="0"/>
              </a:rPr>
              <a:t> Telescope</a:t>
            </a:r>
          </a:p>
        </p:txBody>
      </p:sp>
      <p:sp>
        <p:nvSpPr>
          <p:cNvPr id="54" name="Text Placeholder 3"/>
          <p:cNvSpPr txBox="1">
            <a:spLocks/>
          </p:cNvSpPr>
          <p:nvPr/>
        </p:nvSpPr>
        <p:spPr>
          <a:xfrm>
            <a:off x="2925949" y="5578884"/>
            <a:ext cx="2835350" cy="966494"/>
          </a:xfrm>
          <a:prstGeom prst="rect">
            <a:avLst/>
          </a:prstGeom>
          <a:solidFill>
            <a:srgbClr val="B4009E"/>
          </a:solidFill>
        </p:spPr>
        <p:txBody>
          <a:bodyPr vert="horz" lIns="91416" tIns="45708" rIns="91416" bIns="45708" rtlCol="0" anchor="t"/>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126"/>
            <a:r>
              <a:rPr lang="en-US" sz="1999">
                <a:solidFill>
                  <a:srgbClr val="FFFFFF"/>
                </a:solidFill>
                <a:latin typeface="Segoe UI" panose="020B0502040204020203" pitchFamily="34" charset="0"/>
                <a:cs typeface="Segoe UI" panose="020B0502040204020203" pitchFamily="34" charset="0"/>
              </a:rPr>
              <a:t>Practices</a:t>
            </a:r>
            <a:endParaRPr lang="en-US" sz="1000" dirty="0">
              <a:solidFill>
                <a:srgbClr val="FFFFFF"/>
              </a:solidFill>
              <a:latin typeface="Segoe UI" panose="020B0502040204020203" pitchFamily="34" charset="0"/>
              <a:cs typeface="Segoe UI" panose="020B0502040204020203" pitchFamily="34" charset="0"/>
            </a:endParaRPr>
          </a:p>
        </p:txBody>
      </p:sp>
      <p:sp>
        <p:nvSpPr>
          <p:cNvPr id="55" name="Text Placeholder 4"/>
          <p:cNvSpPr txBox="1">
            <a:spLocks/>
          </p:cNvSpPr>
          <p:nvPr/>
        </p:nvSpPr>
        <p:spPr>
          <a:xfrm>
            <a:off x="5853747" y="5574307"/>
            <a:ext cx="2806228" cy="971072"/>
          </a:xfrm>
          <a:prstGeom prst="rect">
            <a:avLst/>
          </a:prstGeom>
          <a:solidFill>
            <a:srgbClr val="D83B01"/>
          </a:solidFill>
        </p:spPr>
        <p:txBody>
          <a:bodyPr vert="horz" lIns="91416" tIns="45708" rIns="91416" bIns="45708" rtlCol="0" anchor="t"/>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126"/>
            <a:r>
              <a:rPr lang="en-US" sz="1999">
                <a:solidFill>
                  <a:srgbClr val="FFFFFF"/>
                </a:solidFill>
                <a:latin typeface="Segoe UI" panose="020B0502040204020203" pitchFamily="34" charset="0"/>
                <a:cs typeface="Segoe UI" panose="020B0502040204020203" pitchFamily="34" charset="0"/>
              </a:rPr>
              <a:t>Visibility</a:t>
            </a:r>
            <a:endParaRPr lang="en-US" sz="2799" dirty="0">
              <a:solidFill>
                <a:srgbClr val="FFFFFF"/>
              </a:solidFill>
              <a:latin typeface="Segoe UI" panose="020B0502040204020203" pitchFamily="34" charset="0"/>
              <a:cs typeface="Segoe UI" panose="020B0502040204020203" pitchFamily="34" charset="0"/>
            </a:endParaRPr>
          </a:p>
        </p:txBody>
      </p:sp>
      <p:sp>
        <p:nvSpPr>
          <p:cNvPr id="56" name="Text Placeholder 2"/>
          <p:cNvSpPr txBox="1">
            <a:spLocks/>
          </p:cNvSpPr>
          <p:nvPr/>
        </p:nvSpPr>
        <p:spPr>
          <a:xfrm>
            <a:off x="103381" y="5578887"/>
            <a:ext cx="2721054" cy="971072"/>
          </a:xfrm>
          <a:prstGeom prst="rect">
            <a:avLst/>
          </a:prstGeom>
          <a:solidFill>
            <a:srgbClr val="008272"/>
          </a:solidFill>
        </p:spPr>
        <p:txBody>
          <a:bodyPr vert="horz" lIns="91416" tIns="45708" rIns="91416" bIns="45708"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r>
              <a:rPr lang="en-US" sz="1999" dirty="0">
                <a:solidFill>
                  <a:srgbClr val="FFFFFF"/>
                </a:solidFill>
                <a:latin typeface="Segoe UI" panose="020B0502040204020203" pitchFamily="34" charset="0"/>
                <a:cs typeface="Segoe UI" panose="020B0502040204020203" pitchFamily="34" charset="0"/>
              </a:rPr>
              <a:t>Protection</a:t>
            </a:r>
          </a:p>
        </p:txBody>
      </p:sp>
      <p:sp>
        <p:nvSpPr>
          <p:cNvPr id="57" name="Text Placeholder 4"/>
          <p:cNvSpPr txBox="1">
            <a:spLocks/>
          </p:cNvSpPr>
          <p:nvPr/>
        </p:nvSpPr>
        <p:spPr>
          <a:xfrm>
            <a:off x="8752424" y="5574306"/>
            <a:ext cx="2825159" cy="971072"/>
          </a:xfrm>
          <a:prstGeom prst="rect">
            <a:avLst/>
          </a:prstGeom>
          <a:solidFill>
            <a:schemeClr val="accent6">
              <a:lumMod val="75000"/>
            </a:schemeClr>
          </a:solidFill>
        </p:spPr>
        <p:txBody>
          <a:bodyPr vert="horz" lIns="91416" tIns="45708" rIns="91416" bIns="45708" rtlCol="0" anchor="t"/>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126"/>
            <a:r>
              <a:rPr lang="en-US" sz="1999" dirty="0">
                <a:solidFill>
                  <a:srgbClr val="FFFFFF"/>
                </a:solidFill>
                <a:latin typeface="Segoe UI" panose="020B0502040204020203" pitchFamily="34" charset="0"/>
                <a:cs typeface="Segoe UI" panose="020B0502040204020203" pitchFamily="34" charset="0"/>
              </a:rPr>
              <a:t>Support</a:t>
            </a:r>
            <a:endParaRPr lang="en-US" sz="2799" dirty="0">
              <a:solidFill>
                <a:srgbClr val="FFFFFF"/>
              </a:solidFill>
              <a:latin typeface="Segoe UI" panose="020B0502040204020203" pitchFamily="34" charset="0"/>
              <a:cs typeface="Segoe UI" panose="020B0502040204020203" pitchFamily="34" charset="0"/>
            </a:endParaRPr>
          </a:p>
        </p:txBody>
      </p:sp>
      <p:pic>
        <p:nvPicPr>
          <p:cNvPr id="59" name="Picture 58"/>
          <p:cNvPicPr>
            <a:picLocks noChangeAspect="1"/>
          </p:cNvPicPr>
          <p:nvPr/>
        </p:nvPicPr>
        <p:blipFill rotWithShape="1">
          <a:blip r:embed="rId4">
            <a:extLst>
              <a:ext uri="{28A0092B-C50C-407E-A947-70E740481C1C}">
                <a14:useLocalDpi xmlns:a14="http://schemas.microsoft.com/office/drawing/2010/main" val="0"/>
              </a:ext>
            </a:extLst>
          </a:blip>
          <a:srcRect l="14859" t="9544" r="11395" b="11993"/>
          <a:stretch/>
        </p:blipFill>
        <p:spPr>
          <a:xfrm>
            <a:off x="1911759" y="5574306"/>
            <a:ext cx="912676" cy="971072"/>
          </a:xfrm>
          <a:prstGeom prst="rect">
            <a:avLst/>
          </a:prstGeom>
        </p:spPr>
      </p:pic>
      <p:pic>
        <p:nvPicPr>
          <p:cNvPr id="60" name="Picture 5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41898" y="5660357"/>
            <a:ext cx="829304" cy="829304"/>
          </a:xfrm>
          <a:prstGeom prst="rect">
            <a:avLst/>
          </a:prstGeom>
        </p:spPr>
      </p:pic>
      <p:grpSp>
        <p:nvGrpSpPr>
          <p:cNvPr id="61" name="Group 60"/>
          <p:cNvGrpSpPr/>
          <p:nvPr/>
        </p:nvGrpSpPr>
        <p:grpSpPr>
          <a:xfrm>
            <a:off x="7587151" y="5574308"/>
            <a:ext cx="1029353" cy="963457"/>
            <a:chOff x="9827383" y="5237793"/>
            <a:chExt cx="1550988" cy="1451698"/>
          </a:xfrm>
        </p:grpSpPr>
        <p:pic>
          <p:nvPicPr>
            <p:cNvPr id="62" name="Picture 61"/>
            <p:cNvPicPr>
              <a:picLocks noChangeAspect="1"/>
            </p:cNvPicPr>
            <p:nvPr/>
          </p:nvPicPr>
          <p:blipFill rotWithShape="1">
            <a:blip r:embed="rId6">
              <a:extLst>
                <a:ext uri="{28A0092B-C50C-407E-A947-70E740481C1C}">
                  <a14:useLocalDpi xmlns:a14="http://schemas.microsoft.com/office/drawing/2010/main" val="0"/>
                </a:ext>
              </a:extLst>
            </a:blip>
            <a:srcRect l="18905" t="6161" b="17935"/>
            <a:stretch/>
          </p:blipFill>
          <p:spPr>
            <a:xfrm>
              <a:off x="9827383" y="5237793"/>
              <a:ext cx="1550988" cy="1451698"/>
            </a:xfrm>
            <a:prstGeom prst="rect">
              <a:avLst/>
            </a:prstGeom>
          </p:spPr>
        </p:pic>
        <p:cxnSp>
          <p:nvCxnSpPr>
            <p:cNvPr id="63" name="Straight Connector 62"/>
            <p:cNvCxnSpPr/>
            <p:nvPr/>
          </p:nvCxnSpPr>
          <p:spPr>
            <a:xfrm flipV="1">
              <a:off x="10844609" y="5512026"/>
              <a:ext cx="201328" cy="243413"/>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10903774" y="5780306"/>
              <a:ext cx="284325" cy="133103"/>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0962025" y="6095805"/>
              <a:ext cx="271133" cy="21042"/>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8" name="Freeform 14"/>
          <p:cNvSpPr>
            <a:spLocks noEditPoints="1"/>
          </p:cNvSpPr>
          <p:nvPr/>
        </p:nvSpPr>
        <p:spPr bwMode="black">
          <a:xfrm>
            <a:off x="10788645" y="5795993"/>
            <a:ext cx="647106" cy="574743"/>
          </a:xfrm>
          <a:custGeom>
            <a:avLst/>
            <a:gdLst>
              <a:gd name="T0" fmla="*/ 195 w 300"/>
              <a:gd name="T1" fmla="*/ 217 h 266"/>
              <a:gd name="T2" fmla="*/ 196 w 300"/>
              <a:gd name="T3" fmla="*/ 227 h 266"/>
              <a:gd name="T4" fmla="*/ 149 w 300"/>
              <a:gd name="T5" fmla="*/ 266 h 266"/>
              <a:gd name="T6" fmla="*/ 8 w 300"/>
              <a:gd name="T7" fmla="*/ 116 h 266"/>
              <a:gd name="T8" fmla="*/ 0 w 300"/>
              <a:gd name="T9" fmla="*/ 78 h 266"/>
              <a:gd name="T10" fmla="*/ 78 w 300"/>
              <a:gd name="T11" fmla="*/ 0 h 266"/>
              <a:gd name="T12" fmla="*/ 150 w 300"/>
              <a:gd name="T13" fmla="*/ 48 h 266"/>
              <a:gd name="T14" fmla="*/ 222 w 300"/>
              <a:gd name="T15" fmla="*/ 0 h 266"/>
              <a:gd name="T16" fmla="*/ 300 w 300"/>
              <a:gd name="T17" fmla="*/ 78 h 266"/>
              <a:gd name="T18" fmla="*/ 292 w 300"/>
              <a:gd name="T19" fmla="*/ 116 h 266"/>
              <a:gd name="T20" fmla="*/ 262 w 300"/>
              <a:gd name="T21" fmla="*/ 162 h 266"/>
              <a:gd name="T22" fmla="*/ 251 w 300"/>
              <a:gd name="T23" fmla="*/ 161 h 266"/>
              <a:gd name="T24" fmla="*/ 195 w 300"/>
              <a:gd name="T25" fmla="*/ 217 h 266"/>
              <a:gd name="T26" fmla="*/ 257 w 300"/>
              <a:gd name="T27" fmla="*/ 211 h 266"/>
              <a:gd name="T28" fmla="*/ 275 w 300"/>
              <a:gd name="T29" fmla="*/ 211 h 266"/>
              <a:gd name="T30" fmla="*/ 275 w 300"/>
              <a:gd name="T31" fmla="*/ 223 h 266"/>
              <a:gd name="T32" fmla="*/ 257 w 300"/>
              <a:gd name="T33" fmla="*/ 223 h 266"/>
              <a:gd name="T34" fmla="*/ 257 w 300"/>
              <a:gd name="T35" fmla="*/ 241 h 266"/>
              <a:gd name="T36" fmla="*/ 245 w 300"/>
              <a:gd name="T37" fmla="*/ 241 h 266"/>
              <a:gd name="T38" fmla="*/ 245 w 300"/>
              <a:gd name="T39" fmla="*/ 223 h 266"/>
              <a:gd name="T40" fmla="*/ 227 w 300"/>
              <a:gd name="T41" fmla="*/ 223 h 266"/>
              <a:gd name="T42" fmla="*/ 227 w 300"/>
              <a:gd name="T43" fmla="*/ 211 h 266"/>
              <a:gd name="T44" fmla="*/ 245 w 300"/>
              <a:gd name="T45" fmla="*/ 211 h 266"/>
              <a:gd name="T46" fmla="*/ 245 w 300"/>
              <a:gd name="T47" fmla="*/ 193 h 266"/>
              <a:gd name="T48" fmla="*/ 257 w 300"/>
              <a:gd name="T49" fmla="*/ 193 h 266"/>
              <a:gd name="T50" fmla="*/ 257 w 300"/>
              <a:gd name="T51" fmla="*/ 211 h 266"/>
              <a:gd name="T52" fmla="*/ 251 w 300"/>
              <a:gd name="T53" fmla="*/ 258 h 266"/>
              <a:gd name="T54" fmla="*/ 210 w 300"/>
              <a:gd name="T55" fmla="*/ 217 h 266"/>
              <a:gd name="T56" fmla="*/ 251 w 300"/>
              <a:gd name="T57" fmla="*/ 176 h 266"/>
              <a:gd name="T58" fmla="*/ 293 w 300"/>
              <a:gd name="T59" fmla="*/ 217 h 266"/>
              <a:gd name="T60" fmla="*/ 251 w 300"/>
              <a:gd name="T61" fmla="*/ 258 h 266"/>
              <a:gd name="T62" fmla="*/ 251 w 300"/>
              <a:gd name="T63" fmla="*/ 168 h 266"/>
              <a:gd name="T64" fmla="*/ 203 w 300"/>
              <a:gd name="T65" fmla="*/ 217 h 266"/>
              <a:gd name="T66" fmla="*/ 251 w 300"/>
              <a:gd name="T67" fmla="*/ 266 h 266"/>
              <a:gd name="T68" fmla="*/ 300 w 300"/>
              <a:gd name="T69" fmla="*/ 217 h 266"/>
              <a:gd name="T70" fmla="*/ 251 w 300"/>
              <a:gd name="T71" fmla="*/ 16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 h="266">
                <a:moveTo>
                  <a:pt x="195" y="217"/>
                </a:moveTo>
                <a:cubicBezTo>
                  <a:pt x="195" y="221"/>
                  <a:pt x="195" y="224"/>
                  <a:pt x="196" y="227"/>
                </a:cubicBezTo>
                <a:cubicBezTo>
                  <a:pt x="170" y="250"/>
                  <a:pt x="149" y="266"/>
                  <a:pt x="149" y="266"/>
                </a:cubicBezTo>
                <a:cubicBezTo>
                  <a:pt x="149" y="266"/>
                  <a:pt x="32" y="176"/>
                  <a:pt x="8" y="116"/>
                </a:cubicBezTo>
                <a:cubicBezTo>
                  <a:pt x="4" y="106"/>
                  <a:pt x="0" y="90"/>
                  <a:pt x="0" y="78"/>
                </a:cubicBezTo>
                <a:cubicBezTo>
                  <a:pt x="0" y="35"/>
                  <a:pt x="35" y="0"/>
                  <a:pt x="78" y="0"/>
                </a:cubicBezTo>
                <a:cubicBezTo>
                  <a:pt x="110" y="0"/>
                  <a:pt x="138" y="20"/>
                  <a:pt x="150" y="48"/>
                </a:cubicBezTo>
                <a:cubicBezTo>
                  <a:pt x="162" y="20"/>
                  <a:pt x="190" y="0"/>
                  <a:pt x="222" y="0"/>
                </a:cubicBezTo>
                <a:cubicBezTo>
                  <a:pt x="265" y="0"/>
                  <a:pt x="300" y="35"/>
                  <a:pt x="300" y="78"/>
                </a:cubicBezTo>
                <a:cubicBezTo>
                  <a:pt x="300" y="91"/>
                  <a:pt x="296" y="106"/>
                  <a:pt x="292" y="116"/>
                </a:cubicBezTo>
                <a:cubicBezTo>
                  <a:pt x="287" y="130"/>
                  <a:pt x="275" y="146"/>
                  <a:pt x="262" y="162"/>
                </a:cubicBezTo>
                <a:cubicBezTo>
                  <a:pt x="258" y="161"/>
                  <a:pt x="255" y="161"/>
                  <a:pt x="251" y="161"/>
                </a:cubicBezTo>
                <a:cubicBezTo>
                  <a:pt x="220" y="161"/>
                  <a:pt x="195" y="186"/>
                  <a:pt x="195" y="217"/>
                </a:cubicBezTo>
                <a:close/>
                <a:moveTo>
                  <a:pt x="257" y="211"/>
                </a:moveTo>
                <a:cubicBezTo>
                  <a:pt x="275" y="211"/>
                  <a:pt x="275" y="211"/>
                  <a:pt x="275" y="211"/>
                </a:cubicBezTo>
                <a:cubicBezTo>
                  <a:pt x="275" y="223"/>
                  <a:pt x="275" y="223"/>
                  <a:pt x="275" y="223"/>
                </a:cubicBezTo>
                <a:cubicBezTo>
                  <a:pt x="257" y="223"/>
                  <a:pt x="257" y="223"/>
                  <a:pt x="257" y="223"/>
                </a:cubicBezTo>
                <a:cubicBezTo>
                  <a:pt x="257" y="241"/>
                  <a:pt x="257" y="241"/>
                  <a:pt x="257" y="241"/>
                </a:cubicBezTo>
                <a:cubicBezTo>
                  <a:pt x="245" y="241"/>
                  <a:pt x="245" y="241"/>
                  <a:pt x="245" y="241"/>
                </a:cubicBezTo>
                <a:cubicBezTo>
                  <a:pt x="245" y="223"/>
                  <a:pt x="245" y="223"/>
                  <a:pt x="245" y="223"/>
                </a:cubicBezTo>
                <a:cubicBezTo>
                  <a:pt x="227" y="223"/>
                  <a:pt x="227" y="223"/>
                  <a:pt x="227" y="223"/>
                </a:cubicBezTo>
                <a:cubicBezTo>
                  <a:pt x="227" y="211"/>
                  <a:pt x="227" y="211"/>
                  <a:pt x="227" y="211"/>
                </a:cubicBezTo>
                <a:cubicBezTo>
                  <a:pt x="245" y="211"/>
                  <a:pt x="245" y="211"/>
                  <a:pt x="245" y="211"/>
                </a:cubicBezTo>
                <a:cubicBezTo>
                  <a:pt x="245" y="193"/>
                  <a:pt x="245" y="193"/>
                  <a:pt x="245" y="193"/>
                </a:cubicBezTo>
                <a:cubicBezTo>
                  <a:pt x="257" y="193"/>
                  <a:pt x="257" y="193"/>
                  <a:pt x="257" y="193"/>
                </a:cubicBezTo>
                <a:lnTo>
                  <a:pt x="257" y="211"/>
                </a:lnTo>
                <a:close/>
                <a:moveTo>
                  <a:pt x="251" y="258"/>
                </a:moveTo>
                <a:cubicBezTo>
                  <a:pt x="229" y="258"/>
                  <a:pt x="210" y="240"/>
                  <a:pt x="210" y="217"/>
                </a:cubicBezTo>
                <a:cubicBezTo>
                  <a:pt x="210" y="194"/>
                  <a:pt x="229" y="176"/>
                  <a:pt x="251" y="176"/>
                </a:cubicBezTo>
                <a:cubicBezTo>
                  <a:pt x="274" y="176"/>
                  <a:pt x="293" y="194"/>
                  <a:pt x="293" y="217"/>
                </a:cubicBezTo>
                <a:cubicBezTo>
                  <a:pt x="293" y="240"/>
                  <a:pt x="274" y="258"/>
                  <a:pt x="251" y="258"/>
                </a:cubicBezTo>
                <a:close/>
                <a:moveTo>
                  <a:pt x="251" y="168"/>
                </a:moveTo>
                <a:cubicBezTo>
                  <a:pt x="224" y="168"/>
                  <a:pt x="203" y="190"/>
                  <a:pt x="203" y="217"/>
                </a:cubicBezTo>
                <a:cubicBezTo>
                  <a:pt x="203" y="244"/>
                  <a:pt x="224" y="266"/>
                  <a:pt x="251" y="266"/>
                </a:cubicBezTo>
                <a:cubicBezTo>
                  <a:pt x="278" y="266"/>
                  <a:pt x="300" y="244"/>
                  <a:pt x="300" y="217"/>
                </a:cubicBezTo>
                <a:cubicBezTo>
                  <a:pt x="300" y="190"/>
                  <a:pt x="278" y="168"/>
                  <a:pt x="251" y="168"/>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914126"/>
            <a:endParaRPr lang="en-US" sz="1600">
              <a:solidFill>
                <a:srgbClr val="404040"/>
              </a:solidFill>
              <a:latin typeface="Segoe UI" panose="020B0502040204020203" pitchFamily="34" charset="0"/>
              <a:cs typeface="Segoe UI" panose="020B0502040204020203" pitchFamily="34" charset="0"/>
            </a:endParaRPr>
          </a:p>
        </p:txBody>
      </p:sp>
      <p:sp>
        <p:nvSpPr>
          <p:cNvPr id="69" name="TextBox 68"/>
          <p:cNvSpPr txBox="1"/>
          <p:nvPr/>
        </p:nvSpPr>
        <p:spPr>
          <a:xfrm>
            <a:off x="184878" y="5795993"/>
            <a:ext cx="1726880" cy="904544"/>
          </a:xfrm>
          <a:prstGeom prst="rect">
            <a:avLst/>
          </a:prstGeom>
          <a:noFill/>
        </p:spPr>
        <p:txBody>
          <a:bodyPr wrap="square" lIns="182780" tIns="146225" rIns="182780" bIns="146225" rtlCol="0">
            <a:spAutoFit/>
          </a:bodyPr>
          <a:lstStyle/>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Licenses</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Copyrights</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Trademarks</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Patents</a:t>
            </a:r>
          </a:p>
        </p:txBody>
      </p:sp>
      <p:sp>
        <p:nvSpPr>
          <p:cNvPr id="70" name="TextBox 69"/>
          <p:cNvSpPr txBox="1"/>
          <p:nvPr/>
        </p:nvSpPr>
        <p:spPr>
          <a:xfrm>
            <a:off x="3006188" y="5795993"/>
            <a:ext cx="1726880" cy="904544"/>
          </a:xfrm>
          <a:prstGeom prst="rect">
            <a:avLst/>
          </a:prstGeom>
          <a:noFill/>
        </p:spPr>
        <p:txBody>
          <a:bodyPr wrap="square" lIns="182780" tIns="146225" rIns="182780" bIns="146225" rtlCol="0">
            <a:spAutoFit/>
          </a:bodyPr>
          <a:lstStyle/>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Mentorship</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Governance</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Feedback</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Co-ordination</a:t>
            </a:r>
          </a:p>
        </p:txBody>
      </p:sp>
      <p:sp>
        <p:nvSpPr>
          <p:cNvPr id="71" name="TextBox 70"/>
          <p:cNvSpPr txBox="1"/>
          <p:nvPr/>
        </p:nvSpPr>
        <p:spPr>
          <a:xfrm>
            <a:off x="5914000" y="5806876"/>
            <a:ext cx="1726880" cy="752235"/>
          </a:xfrm>
          <a:prstGeom prst="rect">
            <a:avLst/>
          </a:prstGeom>
          <a:noFill/>
        </p:spPr>
        <p:txBody>
          <a:bodyPr wrap="square" lIns="182780" tIns="146225" rIns="182780" bIns="146225" rtlCol="0">
            <a:spAutoFit/>
          </a:bodyPr>
          <a:lstStyle/>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Media</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Branding</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Events</a:t>
            </a:r>
          </a:p>
        </p:txBody>
      </p:sp>
      <p:sp>
        <p:nvSpPr>
          <p:cNvPr id="72" name="TextBox 71"/>
          <p:cNvSpPr txBox="1"/>
          <p:nvPr/>
        </p:nvSpPr>
        <p:spPr>
          <a:xfrm>
            <a:off x="8813661" y="5795993"/>
            <a:ext cx="1726880" cy="904544"/>
          </a:xfrm>
          <a:prstGeom prst="rect">
            <a:avLst/>
          </a:prstGeom>
          <a:noFill/>
        </p:spPr>
        <p:txBody>
          <a:bodyPr wrap="square" lIns="182780" tIns="146225" rIns="182780" bIns="146225" rtlCol="0">
            <a:spAutoFit/>
          </a:bodyPr>
          <a:lstStyle/>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Hosting</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Code signing</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CLA Management</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Swag</a:t>
            </a:r>
          </a:p>
        </p:txBody>
      </p:sp>
      <p:sp>
        <p:nvSpPr>
          <p:cNvPr id="73" name="Rectangle 72"/>
          <p:cNvSpPr/>
          <p:nvPr/>
        </p:nvSpPr>
        <p:spPr>
          <a:xfrm>
            <a:off x="3700505" y="5118355"/>
            <a:ext cx="2494713" cy="307697"/>
          </a:xfrm>
          <a:prstGeom prst="rect">
            <a:avLst/>
          </a:prstGeom>
        </p:spPr>
        <p:txBody>
          <a:bodyPr wrap="none">
            <a:spAutoFit/>
          </a:bodyPr>
          <a:lstStyle/>
          <a:p>
            <a:pPr defTabSz="913742"/>
            <a:r>
              <a:rPr lang="en-US" sz="1400" dirty="0">
                <a:solidFill>
                  <a:srgbClr val="FFFFFF"/>
                </a:solidFill>
                <a:latin typeface="Segoe UI" panose="020B0502040204020203" pitchFamily="34" charset="0"/>
                <a:cs typeface="Segoe UI" panose="020B0502040204020203" pitchFamily="34" charset="0"/>
              </a:rPr>
              <a:t>ASP.NET AJAX Control Toolkit</a:t>
            </a:r>
          </a:p>
        </p:txBody>
      </p:sp>
      <p:sp>
        <p:nvSpPr>
          <p:cNvPr id="74" name="Rectangle 73"/>
          <p:cNvSpPr/>
          <p:nvPr/>
        </p:nvSpPr>
        <p:spPr>
          <a:xfrm>
            <a:off x="3242461" y="3895276"/>
            <a:ext cx="2486636" cy="454302"/>
          </a:xfrm>
          <a:prstGeom prst="rect">
            <a:avLst/>
          </a:prstGeom>
        </p:spPr>
        <p:txBody>
          <a:bodyPr wrap="none">
            <a:spAutoFit/>
          </a:bodyPr>
          <a:lstStyle/>
          <a:p>
            <a:pPr defTabSz="913742"/>
            <a:r>
              <a:rPr lang="en-US" sz="2352" dirty="0">
                <a:solidFill>
                  <a:srgbClr val="FFFFFF"/>
                </a:solidFill>
                <a:latin typeface="Segoe UI" panose="020B0502040204020203" pitchFamily="34" charset="0"/>
                <a:cs typeface="Segoe UI" panose="020B0502040204020203" pitchFamily="34" charset="0"/>
              </a:rPr>
              <a:t>Entity Framework</a:t>
            </a:r>
          </a:p>
        </p:txBody>
      </p:sp>
      <p:sp>
        <p:nvSpPr>
          <p:cNvPr id="75" name="Rectangle 74"/>
          <p:cNvSpPr/>
          <p:nvPr/>
        </p:nvSpPr>
        <p:spPr>
          <a:xfrm>
            <a:off x="5971519" y="4183857"/>
            <a:ext cx="2916321" cy="338466"/>
          </a:xfrm>
          <a:prstGeom prst="rect">
            <a:avLst/>
          </a:prstGeom>
        </p:spPr>
        <p:txBody>
          <a:bodyPr wrap="none">
            <a:spAutoFit/>
          </a:bodyPr>
          <a:lstStyle/>
          <a:p>
            <a:pPr defTabSz="913742"/>
            <a:r>
              <a:rPr lang="en-US" sz="1600" dirty="0">
                <a:solidFill>
                  <a:srgbClr val="FFFFFF"/>
                </a:solidFill>
                <a:latin typeface="Segoe UI" panose="020B0502040204020203" pitchFamily="34" charset="0"/>
                <a:cs typeface="Segoe UI" panose="020B0502040204020203" pitchFamily="34" charset="0"/>
              </a:rPr>
              <a:t>Microsoft Azure </a:t>
            </a:r>
            <a:r>
              <a:rPr lang="en-US" sz="1600" dirty="0" err="1">
                <a:solidFill>
                  <a:srgbClr val="FFFFFF"/>
                </a:solidFill>
                <a:latin typeface="Segoe UI" panose="020B0502040204020203" pitchFamily="34" charset="0"/>
                <a:cs typeface="Segoe UI" panose="020B0502040204020203" pitchFamily="34" charset="0"/>
              </a:rPr>
              <a:t>WebJobs</a:t>
            </a:r>
            <a:r>
              <a:rPr lang="en-US" sz="1600" dirty="0">
                <a:solidFill>
                  <a:srgbClr val="FFFFFF"/>
                </a:solidFill>
                <a:latin typeface="Segoe UI" panose="020B0502040204020203" pitchFamily="34" charset="0"/>
                <a:cs typeface="Segoe UI" panose="020B0502040204020203" pitchFamily="34" charset="0"/>
              </a:rPr>
              <a:t> SDK</a:t>
            </a:r>
          </a:p>
        </p:txBody>
      </p:sp>
      <p:sp>
        <p:nvSpPr>
          <p:cNvPr id="76" name="Rectangle 75"/>
          <p:cNvSpPr/>
          <p:nvPr/>
        </p:nvSpPr>
        <p:spPr>
          <a:xfrm>
            <a:off x="3066720" y="4336402"/>
            <a:ext cx="3176133" cy="338466"/>
          </a:xfrm>
          <a:prstGeom prst="rect">
            <a:avLst/>
          </a:prstGeom>
        </p:spPr>
        <p:txBody>
          <a:bodyPr wrap="none">
            <a:spAutoFit/>
          </a:bodyPr>
          <a:lstStyle/>
          <a:p>
            <a:pPr defTabSz="913742"/>
            <a:r>
              <a:rPr lang="en-US" sz="1600" dirty="0">
                <a:solidFill>
                  <a:srgbClr val="FFFFFF"/>
                </a:solidFill>
                <a:latin typeface="Segoe UI" panose="020B0502040204020203" pitchFamily="34" charset="0"/>
                <a:cs typeface="Segoe UI" panose="020B0502040204020203" pitchFamily="34" charset="0"/>
              </a:rPr>
              <a:t>Microsoft Web Protection Library</a:t>
            </a:r>
          </a:p>
        </p:txBody>
      </p:sp>
      <p:sp>
        <p:nvSpPr>
          <p:cNvPr id="77" name="Rectangle 76"/>
          <p:cNvSpPr/>
          <p:nvPr/>
        </p:nvSpPr>
        <p:spPr>
          <a:xfrm>
            <a:off x="8633236" y="2593041"/>
            <a:ext cx="2843179" cy="523084"/>
          </a:xfrm>
          <a:prstGeom prst="rect">
            <a:avLst/>
          </a:prstGeom>
        </p:spPr>
        <p:txBody>
          <a:bodyPr wrap="none">
            <a:spAutoFit/>
          </a:bodyPr>
          <a:lstStyle/>
          <a:p>
            <a:pPr defTabSz="913742"/>
            <a:r>
              <a:rPr lang="en-US" sz="2799" dirty="0">
                <a:solidFill>
                  <a:srgbClr val="FFFFFF"/>
                </a:solidFill>
                <a:latin typeface="Segoe UI" panose="020B0502040204020203" pitchFamily="34" charset="0"/>
                <a:cs typeface="Segoe UI" panose="020B0502040204020203" pitchFamily="34" charset="0"/>
              </a:rPr>
              <a:t>Open Live Writer</a:t>
            </a:r>
          </a:p>
        </p:txBody>
      </p:sp>
      <p:sp>
        <p:nvSpPr>
          <p:cNvPr id="80" name="Rectangle 79"/>
          <p:cNvSpPr/>
          <p:nvPr/>
        </p:nvSpPr>
        <p:spPr>
          <a:xfrm>
            <a:off x="5678694" y="3888398"/>
            <a:ext cx="1569251" cy="338466"/>
          </a:xfrm>
          <a:prstGeom prst="rect">
            <a:avLst/>
          </a:prstGeom>
        </p:spPr>
        <p:txBody>
          <a:bodyPr wrap="none">
            <a:spAutoFit/>
          </a:bodyPr>
          <a:lstStyle/>
          <a:p>
            <a:pPr defTabSz="913742"/>
            <a:r>
              <a:rPr lang="en-US" sz="1600" dirty="0">
                <a:solidFill>
                  <a:srgbClr val="FFFFFF"/>
                </a:solidFill>
                <a:latin typeface="Segoe UI" panose="020B0502040204020203" pitchFamily="34" charset="0"/>
                <a:cs typeface="Segoe UI" panose="020B0502040204020203" pitchFamily="34" charset="0"/>
              </a:rPr>
              <a:t>Open XML SDK</a:t>
            </a:r>
          </a:p>
        </p:txBody>
      </p:sp>
      <p:sp>
        <p:nvSpPr>
          <p:cNvPr id="81" name="Rectangle 80"/>
          <p:cNvSpPr/>
          <p:nvPr/>
        </p:nvSpPr>
        <p:spPr>
          <a:xfrm>
            <a:off x="5694396" y="4599074"/>
            <a:ext cx="1129054" cy="338466"/>
          </a:xfrm>
          <a:prstGeom prst="rect">
            <a:avLst/>
          </a:prstGeom>
        </p:spPr>
        <p:txBody>
          <a:bodyPr wrap="none">
            <a:spAutoFit/>
          </a:bodyPr>
          <a:lstStyle/>
          <a:p>
            <a:pPr defTabSz="913742"/>
            <a:r>
              <a:rPr lang="en-US" sz="1600" dirty="0" err="1">
                <a:solidFill>
                  <a:srgbClr val="FFFFFF"/>
                </a:solidFill>
                <a:latin typeface="Segoe UI" panose="020B0502040204020203" pitchFamily="34" charset="0"/>
                <a:cs typeface="Segoe UI" panose="020B0502040204020203" pitchFamily="34" charset="0"/>
              </a:rPr>
              <a:t>ProtoBuild</a:t>
            </a:r>
            <a:endParaRPr lang="en-US" sz="1600" dirty="0">
              <a:solidFill>
                <a:srgbClr val="FFFFFF"/>
              </a:solidFill>
              <a:latin typeface="Segoe UI" panose="020B0502040204020203" pitchFamily="34" charset="0"/>
              <a:cs typeface="Segoe UI" panose="020B0502040204020203" pitchFamily="34" charset="0"/>
            </a:endParaRPr>
          </a:p>
        </p:txBody>
      </p:sp>
      <p:sp>
        <p:nvSpPr>
          <p:cNvPr id="84" name="Rectangle 83"/>
          <p:cNvSpPr/>
          <p:nvPr/>
        </p:nvSpPr>
        <p:spPr>
          <a:xfrm>
            <a:off x="9738455" y="4662796"/>
            <a:ext cx="1625471" cy="338466"/>
          </a:xfrm>
          <a:prstGeom prst="rect">
            <a:avLst/>
          </a:prstGeom>
        </p:spPr>
        <p:txBody>
          <a:bodyPr wrap="none">
            <a:spAutoFit/>
          </a:bodyPr>
          <a:lstStyle/>
          <a:p>
            <a:pPr defTabSz="913742"/>
            <a:r>
              <a:rPr lang="en-US" sz="1600" dirty="0" err="1">
                <a:solidFill>
                  <a:srgbClr val="FFFFFF"/>
                </a:solidFill>
                <a:latin typeface="Segoe UI" panose="020B0502040204020203" pitchFamily="34" charset="0"/>
                <a:cs typeface="Segoe UI" panose="020B0502040204020203" pitchFamily="34" charset="0"/>
              </a:rPr>
              <a:t>System.Drawing</a:t>
            </a:r>
            <a:endParaRPr lang="en-US" sz="1600" dirty="0">
              <a:solidFill>
                <a:srgbClr val="FFFFFF"/>
              </a:solidFill>
              <a:latin typeface="Segoe UI" panose="020B0502040204020203" pitchFamily="34" charset="0"/>
              <a:cs typeface="Segoe UI" panose="020B0502040204020203" pitchFamily="34" charset="0"/>
            </a:endParaRPr>
          </a:p>
        </p:txBody>
      </p:sp>
      <p:sp>
        <p:nvSpPr>
          <p:cNvPr id="85" name="Rectangle 84"/>
          <p:cNvSpPr/>
          <p:nvPr/>
        </p:nvSpPr>
        <p:spPr>
          <a:xfrm>
            <a:off x="9946664" y="3915428"/>
            <a:ext cx="1726882" cy="393979"/>
          </a:xfrm>
          <a:prstGeom prst="rect">
            <a:avLst/>
          </a:prstGeom>
        </p:spPr>
        <p:txBody>
          <a:bodyPr wrap="none">
            <a:spAutoFit/>
          </a:bodyPr>
          <a:lstStyle/>
          <a:p>
            <a:pPr defTabSz="913742"/>
            <a:r>
              <a:rPr lang="en-US" sz="1960" dirty="0" err="1">
                <a:solidFill>
                  <a:srgbClr val="FFFFFF"/>
                </a:solidFill>
                <a:latin typeface="Segoe UI" panose="020B0502040204020203" pitchFamily="34" charset="0"/>
                <a:cs typeface="Segoe UI" panose="020B0502040204020203" pitchFamily="34" charset="0"/>
              </a:rPr>
              <a:t>IdentityServer</a:t>
            </a:r>
            <a:endParaRPr lang="en-US" sz="1960" dirty="0">
              <a:solidFill>
                <a:srgbClr val="FFFFFF"/>
              </a:solidFill>
              <a:latin typeface="Segoe UI" panose="020B0502040204020203" pitchFamily="34" charset="0"/>
              <a:cs typeface="Segoe UI" panose="020B0502040204020203" pitchFamily="34" charset="0"/>
            </a:endParaRPr>
          </a:p>
        </p:txBody>
      </p:sp>
      <p:sp>
        <p:nvSpPr>
          <p:cNvPr id="86" name="Rectangle 85"/>
          <p:cNvSpPr/>
          <p:nvPr/>
        </p:nvSpPr>
        <p:spPr>
          <a:xfrm>
            <a:off x="3921178" y="2596575"/>
            <a:ext cx="1634958" cy="523084"/>
          </a:xfrm>
          <a:prstGeom prst="rect">
            <a:avLst/>
          </a:prstGeom>
        </p:spPr>
        <p:txBody>
          <a:bodyPr wrap="none">
            <a:spAutoFit/>
          </a:bodyPr>
          <a:lstStyle/>
          <a:p>
            <a:pPr defTabSz="913742"/>
            <a:r>
              <a:rPr lang="en-US" sz="2799" dirty="0">
                <a:solidFill>
                  <a:srgbClr val="FFFFFF"/>
                </a:solidFill>
                <a:latin typeface="Segoe UI" panose="020B0502040204020203" pitchFamily="34" charset="0"/>
                <a:cs typeface="Segoe UI" panose="020B0502040204020203" pitchFamily="34" charset="0"/>
              </a:rPr>
              <a:t>Umbraco</a:t>
            </a:r>
          </a:p>
        </p:txBody>
      </p:sp>
      <p:sp>
        <p:nvSpPr>
          <p:cNvPr id="87" name="Rectangle 86"/>
          <p:cNvSpPr/>
          <p:nvPr/>
        </p:nvSpPr>
        <p:spPr>
          <a:xfrm>
            <a:off x="10443334" y="3496053"/>
            <a:ext cx="594880" cy="333402"/>
          </a:xfrm>
          <a:prstGeom prst="rect">
            <a:avLst/>
          </a:prstGeom>
        </p:spPr>
        <p:txBody>
          <a:bodyPr wrap="none">
            <a:spAutoFit/>
          </a:bodyPr>
          <a:lstStyle/>
          <a:p>
            <a:pPr defTabSz="913742"/>
            <a:r>
              <a:rPr lang="en-US" sz="1567" dirty="0">
                <a:solidFill>
                  <a:srgbClr val="FFFFFF"/>
                </a:solidFill>
                <a:latin typeface="Segoe UI" panose="020B0502040204020203" pitchFamily="34" charset="0"/>
                <a:cs typeface="Segoe UI" panose="020B0502040204020203" pitchFamily="34" charset="0"/>
              </a:rPr>
              <a:t>WCF</a:t>
            </a:r>
          </a:p>
        </p:txBody>
      </p:sp>
      <p:sp>
        <p:nvSpPr>
          <p:cNvPr id="88" name="Rectangle 87"/>
          <p:cNvSpPr/>
          <p:nvPr/>
        </p:nvSpPr>
        <p:spPr>
          <a:xfrm>
            <a:off x="6998025" y="5074203"/>
            <a:ext cx="1575662" cy="333402"/>
          </a:xfrm>
          <a:prstGeom prst="rect">
            <a:avLst/>
          </a:prstGeom>
        </p:spPr>
        <p:txBody>
          <a:bodyPr wrap="none">
            <a:spAutoFit/>
          </a:bodyPr>
          <a:lstStyle/>
          <a:p>
            <a:pPr defTabSz="913742"/>
            <a:r>
              <a:rPr lang="en-US" sz="1567" dirty="0" err="1">
                <a:solidFill>
                  <a:srgbClr val="FFFFFF"/>
                </a:solidFill>
                <a:latin typeface="Segoe UI" panose="020B0502040204020203" pitchFamily="34" charset="0"/>
                <a:cs typeface="Segoe UI" panose="020B0502040204020203" pitchFamily="34" charset="0"/>
              </a:rPr>
              <a:t>Xamarin.Mobile</a:t>
            </a:r>
            <a:endParaRPr lang="en-US" sz="1567" dirty="0">
              <a:solidFill>
                <a:srgbClr val="FFFFFF"/>
              </a:solidFill>
              <a:latin typeface="Segoe UI" panose="020B0502040204020203" pitchFamily="34" charset="0"/>
              <a:cs typeface="Segoe UI" panose="020B0502040204020203" pitchFamily="34" charset="0"/>
            </a:endParaRPr>
          </a:p>
        </p:txBody>
      </p:sp>
      <p:sp>
        <p:nvSpPr>
          <p:cNvPr id="89" name="Rectangle 88"/>
          <p:cNvSpPr/>
          <p:nvPr/>
        </p:nvSpPr>
        <p:spPr>
          <a:xfrm>
            <a:off x="5473079" y="2244842"/>
            <a:ext cx="1537200" cy="707702"/>
          </a:xfrm>
          <a:prstGeom prst="rect">
            <a:avLst/>
          </a:prstGeom>
        </p:spPr>
        <p:txBody>
          <a:bodyPr wrap="none">
            <a:spAutoFit/>
          </a:bodyPr>
          <a:lstStyle/>
          <a:p>
            <a:pPr defTabSz="913742"/>
            <a:r>
              <a:rPr lang="en-US" sz="3999" dirty="0">
                <a:solidFill>
                  <a:srgbClr val="FFFFFF"/>
                </a:solidFill>
                <a:latin typeface="Segoe UI" panose="020B0502040204020203" pitchFamily="34" charset="0"/>
                <a:cs typeface="Segoe UI" panose="020B0502040204020203" pitchFamily="34" charset="0"/>
              </a:rPr>
              <a:t>Mono</a:t>
            </a:r>
          </a:p>
        </p:txBody>
      </p:sp>
      <p:sp>
        <p:nvSpPr>
          <p:cNvPr id="90" name="Rectangle 89"/>
          <p:cNvSpPr/>
          <p:nvPr/>
        </p:nvSpPr>
        <p:spPr>
          <a:xfrm>
            <a:off x="7207473" y="3644434"/>
            <a:ext cx="2822474" cy="646163"/>
          </a:xfrm>
          <a:prstGeom prst="rect">
            <a:avLst/>
          </a:prstGeom>
        </p:spPr>
        <p:txBody>
          <a:bodyPr wrap="none">
            <a:spAutoFit/>
          </a:bodyPr>
          <a:lstStyle/>
          <a:p>
            <a:pPr defTabSz="913742"/>
            <a:r>
              <a:rPr lang="en-US" sz="3599" dirty="0" err="1">
                <a:solidFill>
                  <a:srgbClr val="FFFFFF"/>
                </a:solidFill>
                <a:latin typeface="Segoe UI" panose="020B0502040204020203" pitchFamily="34" charset="0"/>
                <a:cs typeface="Segoe UI" panose="020B0502040204020203" pitchFamily="34" charset="0"/>
              </a:rPr>
              <a:t>Xamarin</a:t>
            </a:r>
            <a:r>
              <a:rPr lang="en-US" sz="3599" dirty="0">
                <a:solidFill>
                  <a:srgbClr val="FFFFFF"/>
                </a:solidFill>
                <a:latin typeface="Segoe UI" panose="020B0502040204020203" pitchFamily="34" charset="0"/>
                <a:cs typeface="Segoe UI" panose="020B0502040204020203" pitchFamily="34" charset="0"/>
              </a:rPr>
              <a:t> SDK</a:t>
            </a:r>
          </a:p>
        </p:txBody>
      </p:sp>
      <p:sp>
        <p:nvSpPr>
          <p:cNvPr id="67" name="Rectangle 66"/>
          <p:cNvSpPr/>
          <p:nvPr/>
        </p:nvSpPr>
        <p:spPr>
          <a:xfrm>
            <a:off x="7498279" y="2653002"/>
            <a:ext cx="1057834" cy="584623"/>
          </a:xfrm>
          <a:prstGeom prst="rect">
            <a:avLst/>
          </a:prstGeom>
        </p:spPr>
        <p:txBody>
          <a:bodyPr wrap="none">
            <a:spAutoFit/>
          </a:bodyPr>
          <a:lstStyle/>
          <a:p>
            <a:pPr defTabSz="913742"/>
            <a:r>
              <a:rPr lang="en-US" sz="3199" dirty="0">
                <a:solidFill>
                  <a:srgbClr val="FFFFFF"/>
                </a:solidFill>
                <a:latin typeface="Segoe UI" panose="020B0502040204020203" pitchFamily="34" charset="0"/>
                <a:cs typeface="Segoe UI" panose="020B0502040204020203" pitchFamily="34" charset="0"/>
              </a:rPr>
              <a:t>Cake</a:t>
            </a:r>
          </a:p>
        </p:txBody>
      </p:sp>
    </p:spTree>
    <p:extLst>
      <p:ext uri="{BB962C8B-B14F-4D97-AF65-F5344CB8AC3E}">
        <p14:creationId xmlns:p14="http://schemas.microsoft.com/office/powerpoint/2010/main" val="13595949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00"/>
                                        <p:tgtEl>
                                          <p:spTgt spid="21"/>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200"/>
                                        <p:tgtEl>
                                          <p:spTgt spid="38"/>
                                        </p:tgtEl>
                                      </p:cBhvr>
                                    </p:animEffect>
                                  </p:childTnLst>
                                </p:cTn>
                              </p:par>
                            </p:childTnLst>
                          </p:cTn>
                        </p:par>
                        <p:par>
                          <p:cTn id="12" fill="hold">
                            <p:stCondLst>
                              <p:cond delay="4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200"/>
                                        <p:tgtEl>
                                          <p:spTgt spid="12"/>
                                        </p:tgtEl>
                                      </p:cBhvr>
                                    </p:animEffect>
                                  </p:childTnLst>
                                </p:cTn>
                              </p:par>
                            </p:childTnLst>
                          </p:cTn>
                        </p:par>
                        <p:par>
                          <p:cTn id="16" fill="hold">
                            <p:stCondLst>
                              <p:cond delay="6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00"/>
                                        <p:tgtEl>
                                          <p:spTgt spid="13"/>
                                        </p:tgtEl>
                                      </p:cBhvr>
                                    </p:animEffect>
                                  </p:childTnLst>
                                </p:cTn>
                              </p:par>
                            </p:childTnLst>
                          </p:cTn>
                        </p:par>
                        <p:par>
                          <p:cTn id="20" fill="hold">
                            <p:stCondLst>
                              <p:cond delay="8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200"/>
                                        <p:tgtEl>
                                          <p:spTgt spid="15"/>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00"/>
                                        <p:tgtEl>
                                          <p:spTgt spid="16"/>
                                        </p:tgtEl>
                                      </p:cBhvr>
                                    </p:animEffect>
                                  </p:childTnLst>
                                </p:cTn>
                              </p:par>
                            </p:childTnLst>
                          </p:cTn>
                        </p:par>
                        <p:par>
                          <p:cTn id="28" fill="hold">
                            <p:stCondLst>
                              <p:cond delay="1200"/>
                            </p:stCondLst>
                            <p:childTnLst>
                              <p:par>
                                <p:cTn id="29" presetID="10"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200"/>
                                        <p:tgtEl>
                                          <p:spTgt spid="17"/>
                                        </p:tgtEl>
                                      </p:cBhvr>
                                    </p:animEffect>
                                  </p:childTnLst>
                                </p:cTn>
                              </p:par>
                            </p:childTnLst>
                          </p:cTn>
                        </p:par>
                        <p:par>
                          <p:cTn id="32" fill="hold">
                            <p:stCondLst>
                              <p:cond delay="1400"/>
                            </p:stCondLst>
                            <p:childTnLst>
                              <p:par>
                                <p:cTn id="33" presetID="10"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200"/>
                                        <p:tgtEl>
                                          <p:spTgt spid="18"/>
                                        </p:tgtEl>
                                      </p:cBhvr>
                                    </p:animEffect>
                                  </p:childTnLst>
                                </p:cTn>
                              </p:par>
                            </p:childTnLst>
                          </p:cTn>
                        </p:par>
                        <p:par>
                          <p:cTn id="36" fill="hold">
                            <p:stCondLst>
                              <p:cond delay="1600"/>
                            </p:stCondLst>
                            <p:childTnLst>
                              <p:par>
                                <p:cTn id="37" presetID="10" presetClass="entr" presetSubtype="0"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200"/>
                                        <p:tgtEl>
                                          <p:spTgt spid="19"/>
                                        </p:tgtEl>
                                      </p:cBhvr>
                                    </p:animEffect>
                                  </p:childTnLst>
                                </p:cTn>
                              </p:par>
                            </p:childTnLst>
                          </p:cTn>
                        </p:par>
                        <p:par>
                          <p:cTn id="40" fill="hold">
                            <p:stCondLst>
                              <p:cond delay="1800"/>
                            </p:stCondLst>
                            <p:childTnLst>
                              <p:par>
                                <p:cTn id="41" presetID="10" presetClass="entr" presetSubtype="0"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200"/>
                                        <p:tgtEl>
                                          <p:spTgt spid="20"/>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200"/>
                                        <p:tgtEl>
                                          <p:spTgt spid="22"/>
                                        </p:tgtEl>
                                      </p:cBhvr>
                                    </p:animEffect>
                                  </p:childTnLst>
                                </p:cTn>
                              </p:par>
                            </p:childTnLst>
                          </p:cTn>
                        </p:par>
                        <p:par>
                          <p:cTn id="48" fill="hold">
                            <p:stCondLst>
                              <p:cond delay="2200"/>
                            </p:stCondLst>
                            <p:childTnLst>
                              <p:par>
                                <p:cTn id="49" presetID="10" presetClass="entr" presetSubtype="0"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200"/>
                                        <p:tgtEl>
                                          <p:spTgt spid="23"/>
                                        </p:tgtEl>
                                      </p:cBhvr>
                                    </p:animEffect>
                                  </p:childTnLst>
                                </p:cTn>
                              </p:par>
                            </p:childTnLst>
                          </p:cTn>
                        </p:par>
                        <p:par>
                          <p:cTn id="52" fill="hold">
                            <p:stCondLst>
                              <p:cond delay="2400"/>
                            </p:stCondLst>
                            <p:childTnLst>
                              <p:par>
                                <p:cTn id="53" presetID="10" presetClass="entr" presetSubtype="0" fill="hold" grpId="0"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200"/>
                                        <p:tgtEl>
                                          <p:spTgt spid="24"/>
                                        </p:tgtEl>
                                      </p:cBhvr>
                                    </p:animEffect>
                                  </p:childTnLst>
                                </p:cTn>
                              </p:par>
                            </p:childTnLst>
                          </p:cTn>
                        </p:par>
                        <p:par>
                          <p:cTn id="56" fill="hold">
                            <p:stCondLst>
                              <p:cond delay="2600"/>
                            </p:stCondLst>
                            <p:childTnLst>
                              <p:par>
                                <p:cTn id="57" presetID="10" presetClass="entr" presetSubtype="0" fill="hold" grpId="0" nodeType="after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200"/>
                                        <p:tgtEl>
                                          <p:spTgt spid="26"/>
                                        </p:tgtEl>
                                      </p:cBhvr>
                                    </p:animEffect>
                                  </p:childTnLst>
                                </p:cTn>
                              </p:par>
                            </p:childTnLst>
                          </p:cTn>
                        </p:par>
                        <p:par>
                          <p:cTn id="60" fill="hold">
                            <p:stCondLst>
                              <p:cond delay="2800"/>
                            </p:stCondLst>
                            <p:childTnLst>
                              <p:par>
                                <p:cTn id="61" presetID="10" presetClass="entr" presetSubtype="0" fill="hold" grpId="0" nodeType="after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fade">
                                      <p:cBhvr>
                                        <p:cTn id="63" dur="200"/>
                                        <p:tgtEl>
                                          <p:spTgt spid="27"/>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200"/>
                                        <p:tgtEl>
                                          <p:spTgt spid="28"/>
                                        </p:tgtEl>
                                      </p:cBhvr>
                                    </p:animEffect>
                                  </p:childTnLst>
                                </p:cTn>
                              </p:par>
                            </p:childTnLst>
                          </p:cTn>
                        </p:par>
                        <p:par>
                          <p:cTn id="68" fill="hold">
                            <p:stCondLst>
                              <p:cond delay="3200"/>
                            </p:stCondLst>
                            <p:childTnLst>
                              <p:par>
                                <p:cTn id="69" presetID="10" presetClass="entr" presetSubtype="0" fill="hold" grpId="0" nodeType="after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fade">
                                      <p:cBhvr>
                                        <p:cTn id="71" dur="200"/>
                                        <p:tgtEl>
                                          <p:spTgt spid="30"/>
                                        </p:tgtEl>
                                      </p:cBhvr>
                                    </p:animEffect>
                                  </p:childTnLst>
                                </p:cTn>
                              </p:par>
                            </p:childTnLst>
                          </p:cTn>
                        </p:par>
                        <p:par>
                          <p:cTn id="72" fill="hold">
                            <p:stCondLst>
                              <p:cond delay="3400"/>
                            </p:stCondLst>
                            <p:childTnLst>
                              <p:par>
                                <p:cTn id="73" presetID="10" presetClass="entr" presetSubtype="0" fill="hold" grpId="0" nodeType="after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fade">
                                      <p:cBhvr>
                                        <p:cTn id="75" dur="200"/>
                                        <p:tgtEl>
                                          <p:spTgt spid="31"/>
                                        </p:tgtEl>
                                      </p:cBhvr>
                                    </p:animEffect>
                                  </p:childTnLst>
                                </p:cTn>
                              </p:par>
                            </p:childTnLst>
                          </p:cTn>
                        </p:par>
                        <p:par>
                          <p:cTn id="76" fill="hold">
                            <p:stCondLst>
                              <p:cond delay="3600"/>
                            </p:stCondLst>
                            <p:childTnLst>
                              <p:par>
                                <p:cTn id="77" presetID="10" presetClass="entr" presetSubtype="0" fill="hold" grpId="0" nodeType="after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200"/>
                                        <p:tgtEl>
                                          <p:spTgt spid="33"/>
                                        </p:tgtEl>
                                      </p:cBhvr>
                                    </p:animEffect>
                                  </p:childTnLst>
                                </p:cTn>
                              </p:par>
                            </p:childTnLst>
                          </p:cTn>
                        </p:par>
                        <p:par>
                          <p:cTn id="80" fill="hold">
                            <p:stCondLst>
                              <p:cond delay="3800"/>
                            </p:stCondLst>
                            <p:childTnLst>
                              <p:par>
                                <p:cTn id="81" presetID="10" presetClass="entr" presetSubtype="0" fill="hold" grpId="0" nodeType="after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fade">
                                      <p:cBhvr>
                                        <p:cTn id="83" dur="200"/>
                                        <p:tgtEl>
                                          <p:spTgt spid="36"/>
                                        </p:tgtEl>
                                      </p:cBhvr>
                                    </p:animEffect>
                                  </p:childTnLst>
                                </p:cTn>
                              </p:par>
                            </p:childTnLst>
                          </p:cTn>
                        </p:par>
                        <p:par>
                          <p:cTn id="84" fill="hold">
                            <p:stCondLst>
                              <p:cond delay="4000"/>
                            </p:stCondLst>
                            <p:childTnLst>
                              <p:par>
                                <p:cTn id="85" presetID="10" presetClass="entr" presetSubtype="0" fill="hold" grpId="0" nodeType="after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fade">
                                      <p:cBhvr>
                                        <p:cTn id="87" dur="200"/>
                                        <p:tgtEl>
                                          <p:spTgt spid="39"/>
                                        </p:tgtEl>
                                      </p:cBhvr>
                                    </p:animEffect>
                                  </p:childTnLst>
                                </p:cTn>
                              </p:par>
                            </p:childTnLst>
                          </p:cTn>
                        </p:par>
                        <p:par>
                          <p:cTn id="88" fill="hold">
                            <p:stCondLst>
                              <p:cond delay="4200"/>
                            </p:stCondLst>
                            <p:childTnLst>
                              <p:par>
                                <p:cTn id="89" presetID="10" presetClass="entr" presetSubtype="0" fill="hold" grpId="0" nodeType="afterEffect">
                                  <p:stCondLst>
                                    <p:cond delay="0"/>
                                  </p:stCondLst>
                                  <p:childTnLst>
                                    <p:set>
                                      <p:cBhvr>
                                        <p:cTn id="90" dur="1" fill="hold">
                                          <p:stCondLst>
                                            <p:cond delay="0"/>
                                          </p:stCondLst>
                                        </p:cTn>
                                        <p:tgtEl>
                                          <p:spTgt spid="40"/>
                                        </p:tgtEl>
                                        <p:attrNameLst>
                                          <p:attrName>style.visibility</p:attrName>
                                        </p:attrNameLst>
                                      </p:cBhvr>
                                      <p:to>
                                        <p:strVal val="visible"/>
                                      </p:to>
                                    </p:set>
                                    <p:animEffect transition="in" filter="fade">
                                      <p:cBhvr>
                                        <p:cTn id="91" dur="200"/>
                                        <p:tgtEl>
                                          <p:spTgt spid="40"/>
                                        </p:tgtEl>
                                      </p:cBhvr>
                                    </p:animEffect>
                                  </p:childTnLst>
                                </p:cTn>
                              </p:par>
                            </p:childTnLst>
                          </p:cTn>
                        </p:par>
                        <p:par>
                          <p:cTn id="92" fill="hold">
                            <p:stCondLst>
                              <p:cond delay="4400"/>
                            </p:stCondLst>
                            <p:childTnLst>
                              <p:par>
                                <p:cTn id="93" presetID="10" presetClass="entr" presetSubtype="0" fill="hold" grpId="0" nodeType="after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fade">
                                      <p:cBhvr>
                                        <p:cTn id="95" dur="200"/>
                                        <p:tgtEl>
                                          <p:spTgt spid="41"/>
                                        </p:tgtEl>
                                      </p:cBhvr>
                                    </p:animEffect>
                                  </p:childTnLst>
                                </p:cTn>
                              </p:par>
                            </p:childTnLst>
                          </p:cTn>
                        </p:par>
                        <p:par>
                          <p:cTn id="96" fill="hold">
                            <p:stCondLst>
                              <p:cond delay="4600"/>
                            </p:stCondLst>
                            <p:childTnLst>
                              <p:par>
                                <p:cTn id="97" presetID="10" presetClass="entr" presetSubtype="0" fill="hold" grpId="0" nodeType="afterEffect">
                                  <p:stCondLst>
                                    <p:cond delay="0"/>
                                  </p:stCondLst>
                                  <p:childTnLst>
                                    <p:set>
                                      <p:cBhvr>
                                        <p:cTn id="98" dur="1" fill="hold">
                                          <p:stCondLst>
                                            <p:cond delay="0"/>
                                          </p:stCondLst>
                                        </p:cTn>
                                        <p:tgtEl>
                                          <p:spTgt spid="42"/>
                                        </p:tgtEl>
                                        <p:attrNameLst>
                                          <p:attrName>style.visibility</p:attrName>
                                        </p:attrNameLst>
                                      </p:cBhvr>
                                      <p:to>
                                        <p:strVal val="visible"/>
                                      </p:to>
                                    </p:set>
                                    <p:animEffect transition="in" filter="fade">
                                      <p:cBhvr>
                                        <p:cTn id="99" dur="200"/>
                                        <p:tgtEl>
                                          <p:spTgt spid="42"/>
                                        </p:tgtEl>
                                      </p:cBhvr>
                                    </p:animEffect>
                                  </p:childTnLst>
                                </p:cTn>
                              </p:par>
                            </p:childTnLst>
                          </p:cTn>
                        </p:par>
                        <p:par>
                          <p:cTn id="100" fill="hold">
                            <p:stCondLst>
                              <p:cond delay="4800"/>
                            </p:stCondLst>
                            <p:childTnLst>
                              <p:par>
                                <p:cTn id="101" presetID="10" presetClass="entr" presetSubtype="0" fill="hold" grpId="0" nodeType="afterEffect">
                                  <p:stCondLst>
                                    <p:cond delay="0"/>
                                  </p:stCondLst>
                                  <p:childTnLst>
                                    <p:set>
                                      <p:cBhvr>
                                        <p:cTn id="102" dur="1" fill="hold">
                                          <p:stCondLst>
                                            <p:cond delay="0"/>
                                          </p:stCondLst>
                                        </p:cTn>
                                        <p:tgtEl>
                                          <p:spTgt spid="43"/>
                                        </p:tgtEl>
                                        <p:attrNameLst>
                                          <p:attrName>style.visibility</p:attrName>
                                        </p:attrNameLst>
                                      </p:cBhvr>
                                      <p:to>
                                        <p:strVal val="visible"/>
                                      </p:to>
                                    </p:set>
                                    <p:animEffect transition="in" filter="fade">
                                      <p:cBhvr>
                                        <p:cTn id="103" dur="200"/>
                                        <p:tgtEl>
                                          <p:spTgt spid="43"/>
                                        </p:tgtEl>
                                      </p:cBhvr>
                                    </p:animEffect>
                                  </p:childTnLst>
                                </p:cTn>
                              </p:par>
                            </p:childTnLst>
                          </p:cTn>
                        </p:par>
                        <p:par>
                          <p:cTn id="104" fill="hold">
                            <p:stCondLst>
                              <p:cond delay="5000"/>
                            </p:stCondLst>
                            <p:childTnLst>
                              <p:par>
                                <p:cTn id="105" presetID="10" presetClass="entr" presetSubtype="0" fill="hold" grpId="0" nodeType="afterEffect">
                                  <p:stCondLst>
                                    <p:cond delay="0"/>
                                  </p:stCondLst>
                                  <p:childTnLst>
                                    <p:set>
                                      <p:cBhvr>
                                        <p:cTn id="106" dur="1" fill="hold">
                                          <p:stCondLst>
                                            <p:cond delay="0"/>
                                          </p:stCondLst>
                                        </p:cTn>
                                        <p:tgtEl>
                                          <p:spTgt spid="44"/>
                                        </p:tgtEl>
                                        <p:attrNameLst>
                                          <p:attrName>style.visibility</p:attrName>
                                        </p:attrNameLst>
                                      </p:cBhvr>
                                      <p:to>
                                        <p:strVal val="visible"/>
                                      </p:to>
                                    </p:set>
                                    <p:animEffect transition="in" filter="fade">
                                      <p:cBhvr>
                                        <p:cTn id="107" dur="200"/>
                                        <p:tgtEl>
                                          <p:spTgt spid="44"/>
                                        </p:tgtEl>
                                      </p:cBhvr>
                                    </p:animEffect>
                                  </p:childTnLst>
                                </p:cTn>
                              </p:par>
                            </p:childTnLst>
                          </p:cTn>
                        </p:par>
                        <p:par>
                          <p:cTn id="108" fill="hold">
                            <p:stCondLst>
                              <p:cond delay="5200"/>
                            </p:stCondLst>
                            <p:childTnLst>
                              <p:par>
                                <p:cTn id="109" presetID="10" presetClass="entr" presetSubtype="0" fill="hold" grpId="0" nodeType="afterEffect">
                                  <p:stCondLst>
                                    <p:cond delay="0"/>
                                  </p:stCondLst>
                                  <p:childTnLst>
                                    <p:set>
                                      <p:cBhvr>
                                        <p:cTn id="110" dur="1" fill="hold">
                                          <p:stCondLst>
                                            <p:cond delay="0"/>
                                          </p:stCondLst>
                                        </p:cTn>
                                        <p:tgtEl>
                                          <p:spTgt spid="45"/>
                                        </p:tgtEl>
                                        <p:attrNameLst>
                                          <p:attrName>style.visibility</p:attrName>
                                        </p:attrNameLst>
                                      </p:cBhvr>
                                      <p:to>
                                        <p:strVal val="visible"/>
                                      </p:to>
                                    </p:set>
                                    <p:animEffect transition="in" filter="fade">
                                      <p:cBhvr>
                                        <p:cTn id="111" dur="200"/>
                                        <p:tgtEl>
                                          <p:spTgt spid="45"/>
                                        </p:tgtEl>
                                      </p:cBhvr>
                                    </p:animEffect>
                                  </p:childTnLst>
                                </p:cTn>
                              </p:par>
                            </p:childTnLst>
                          </p:cTn>
                        </p:par>
                        <p:par>
                          <p:cTn id="112" fill="hold">
                            <p:stCondLst>
                              <p:cond delay="5400"/>
                            </p:stCondLst>
                            <p:childTnLst>
                              <p:par>
                                <p:cTn id="113" presetID="10" presetClass="entr" presetSubtype="0" fill="hold" grpId="0" nodeType="afterEffect">
                                  <p:stCondLst>
                                    <p:cond delay="0"/>
                                  </p:stCondLst>
                                  <p:childTnLst>
                                    <p:set>
                                      <p:cBhvr>
                                        <p:cTn id="114" dur="1" fill="hold">
                                          <p:stCondLst>
                                            <p:cond delay="0"/>
                                          </p:stCondLst>
                                        </p:cTn>
                                        <p:tgtEl>
                                          <p:spTgt spid="73"/>
                                        </p:tgtEl>
                                        <p:attrNameLst>
                                          <p:attrName>style.visibility</p:attrName>
                                        </p:attrNameLst>
                                      </p:cBhvr>
                                      <p:to>
                                        <p:strVal val="visible"/>
                                      </p:to>
                                    </p:set>
                                    <p:animEffect transition="in" filter="fade">
                                      <p:cBhvr>
                                        <p:cTn id="115" dur="200"/>
                                        <p:tgtEl>
                                          <p:spTgt spid="73"/>
                                        </p:tgtEl>
                                      </p:cBhvr>
                                    </p:animEffect>
                                  </p:childTnLst>
                                </p:cTn>
                              </p:par>
                            </p:childTnLst>
                          </p:cTn>
                        </p:par>
                        <p:par>
                          <p:cTn id="116" fill="hold">
                            <p:stCondLst>
                              <p:cond delay="5600"/>
                            </p:stCondLst>
                            <p:childTnLst>
                              <p:par>
                                <p:cTn id="117" presetID="10" presetClass="entr" presetSubtype="0" fill="hold" grpId="0" nodeType="afterEffect">
                                  <p:stCondLst>
                                    <p:cond delay="0"/>
                                  </p:stCondLst>
                                  <p:childTnLst>
                                    <p:set>
                                      <p:cBhvr>
                                        <p:cTn id="118" dur="1" fill="hold">
                                          <p:stCondLst>
                                            <p:cond delay="0"/>
                                          </p:stCondLst>
                                        </p:cTn>
                                        <p:tgtEl>
                                          <p:spTgt spid="74"/>
                                        </p:tgtEl>
                                        <p:attrNameLst>
                                          <p:attrName>style.visibility</p:attrName>
                                        </p:attrNameLst>
                                      </p:cBhvr>
                                      <p:to>
                                        <p:strVal val="visible"/>
                                      </p:to>
                                    </p:set>
                                    <p:animEffect transition="in" filter="fade">
                                      <p:cBhvr>
                                        <p:cTn id="119" dur="200"/>
                                        <p:tgtEl>
                                          <p:spTgt spid="74"/>
                                        </p:tgtEl>
                                      </p:cBhvr>
                                    </p:animEffect>
                                  </p:childTnLst>
                                </p:cTn>
                              </p:par>
                            </p:childTnLst>
                          </p:cTn>
                        </p:par>
                        <p:par>
                          <p:cTn id="120" fill="hold">
                            <p:stCondLst>
                              <p:cond delay="5800"/>
                            </p:stCondLst>
                            <p:childTnLst>
                              <p:par>
                                <p:cTn id="121" presetID="10" presetClass="entr" presetSubtype="0" fill="hold" grpId="0" nodeType="afterEffect">
                                  <p:stCondLst>
                                    <p:cond delay="0"/>
                                  </p:stCondLst>
                                  <p:childTnLst>
                                    <p:set>
                                      <p:cBhvr>
                                        <p:cTn id="122" dur="1" fill="hold">
                                          <p:stCondLst>
                                            <p:cond delay="0"/>
                                          </p:stCondLst>
                                        </p:cTn>
                                        <p:tgtEl>
                                          <p:spTgt spid="75"/>
                                        </p:tgtEl>
                                        <p:attrNameLst>
                                          <p:attrName>style.visibility</p:attrName>
                                        </p:attrNameLst>
                                      </p:cBhvr>
                                      <p:to>
                                        <p:strVal val="visible"/>
                                      </p:to>
                                    </p:set>
                                    <p:animEffect transition="in" filter="fade">
                                      <p:cBhvr>
                                        <p:cTn id="123" dur="200"/>
                                        <p:tgtEl>
                                          <p:spTgt spid="75"/>
                                        </p:tgtEl>
                                      </p:cBhvr>
                                    </p:animEffect>
                                  </p:childTnLst>
                                </p:cTn>
                              </p:par>
                            </p:childTnLst>
                          </p:cTn>
                        </p:par>
                        <p:par>
                          <p:cTn id="124" fill="hold">
                            <p:stCondLst>
                              <p:cond delay="6000"/>
                            </p:stCondLst>
                            <p:childTnLst>
                              <p:par>
                                <p:cTn id="125" presetID="10" presetClass="entr" presetSubtype="0" fill="hold" grpId="0" nodeType="afterEffect">
                                  <p:stCondLst>
                                    <p:cond delay="0"/>
                                  </p:stCondLst>
                                  <p:childTnLst>
                                    <p:set>
                                      <p:cBhvr>
                                        <p:cTn id="126" dur="1" fill="hold">
                                          <p:stCondLst>
                                            <p:cond delay="0"/>
                                          </p:stCondLst>
                                        </p:cTn>
                                        <p:tgtEl>
                                          <p:spTgt spid="76"/>
                                        </p:tgtEl>
                                        <p:attrNameLst>
                                          <p:attrName>style.visibility</p:attrName>
                                        </p:attrNameLst>
                                      </p:cBhvr>
                                      <p:to>
                                        <p:strVal val="visible"/>
                                      </p:to>
                                    </p:set>
                                    <p:animEffect transition="in" filter="fade">
                                      <p:cBhvr>
                                        <p:cTn id="127" dur="200"/>
                                        <p:tgtEl>
                                          <p:spTgt spid="76"/>
                                        </p:tgtEl>
                                      </p:cBhvr>
                                    </p:animEffect>
                                  </p:childTnLst>
                                </p:cTn>
                              </p:par>
                            </p:childTnLst>
                          </p:cTn>
                        </p:par>
                        <p:par>
                          <p:cTn id="128" fill="hold">
                            <p:stCondLst>
                              <p:cond delay="6200"/>
                            </p:stCondLst>
                            <p:childTnLst>
                              <p:par>
                                <p:cTn id="129" presetID="10" presetClass="entr" presetSubtype="0" fill="hold" grpId="0" nodeType="after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fade">
                                      <p:cBhvr>
                                        <p:cTn id="131" dur="200"/>
                                        <p:tgtEl>
                                          <p:spTgt spid="77"/>
                                        </p:tgtEl>
                                      </p:cBhvr>
                                    </p:animEffect>
                                  </p:childTnLst>
                                </p:cTn>
                              </p:par>
                            </p:childTnLst>
                          </p:cTn>
                        </p:par>
                        <p:par>
                          <p:cTn id="132" fill="hold">
                            <p:stCondLst>
                              <p:cond delay="6400"/>
                            </p:stCondLst>
                            <p:childTnLst>
                              <p:par>
                                <p:cTn id="133" presetID="10" presetClass="entr" presetSubtype="0" fill="hold" grpId="0" nodeType="afterEffect">
                                  <p:stCondLst>
                                    <p:cond delay="0"/>
                                  </p:stCondLst>
                                  <p:childTnLst>
                                    <p:set>
                                      <p:cBhvr>
                                        <p:cTn id="134" dur="1" fill="hold">
                                          <p:stCondLst>
                                            <p:cond delay="0"/>
                                          </p:stCondLst>
                                        </p:cTn>
                                        <p:tgtEl>
                                          <p:spTgt spid="80"/>
                                        </p:tgtEl>
                                        <p:attrNameLst>
                                          <p:attrName>style.visibility</p:attrName>
                                        </p:attrNameLst>
                                      </p:cBhvr>
                                      <p:to>
                                        <p:strVal val="visible"/>
                                      </p:to>
                                    </p:set>
                                    <p:animEffect transition="in" filter="fade">
                                      <p:cBhvr>
                                        <p:cTn id="135" dur="200"/>
                                        <p:tgtEl>
                                          <p:spTgt spid="80"/>
                                        </p:tgtEl>
                                      </p:cBhvr>
                                    </p:animEffect>
                                  </p:childTnLst>
                                </p:cTn>
                              </p:par>
                            </p:childTnLst>
                          </p:cTn>
                        </p:par>
                        <p:par>
                          <p:cTn id="136" fill="hold">
                            <p:stCondLst>
                              <p:cond delay="6600"/>
                            </p:stCondLst>
                            <p:childTnLst>
                              <p:par>
                                <p:cTn id="137" presetID="10" presetClass="entr" presetSubtype="0" fill="hold" grpId="0" nodeType="afterEffect">
                                  <p:stCondLst>
                                    <p:cond delay="0"/>
                                  </p:stCondLst>
                                  <p:childTnLst>
                                    <p:set>
                                      <p:cBhvr>
                                        <p:cTn id="138" dur="1" fill="hold">
                                          <p:stCondLst>
                                            <p:cond delay="0"/>
                                          </p:stCondLst>
                                        </p:cTn>
                                        <p:tgtEl>
                                          <p:spTgt spid="81"/>
                                        </p:tgtEl>
                                        <p:attrNameLst>
                                          <p:attrName>style.visibility</p:attrName>
                                        </p:attrNameLst>
                                      </p:cBhvr>
                                      <p:to>
                                        <p:strVal val="visible"/>
                                      </p:to>
                                    </p:set>
                                    <p:animEffect transition="in" filter="fade">
                                      <p:cBhvr>
                                        <p:cTn id="139" dur="200"/>
                                        <p:tgtEl>
                                          <p:spTgt spid="81"/>
                                        </p:tgtEl>
                                      </p:cBhvr>
                                    </p:animEffect>
                                  </p:childTnLst>
                                </p:cTn>
                              </p:par>
                            </p:childTnLst>
                          </p:cTn>
                        </p:par>
                        <p:par>
                          <p:cTn id="140" fill="hold">
                            <p:stCondLst>
                              <p:cond delay="6800"/>
                            </p:stCondLst>
                            <p:childTnLst>
                              <p:par>
                                <p:cTn id="141" presetID="10" presetClass="entr" presetSubtype="0" fill="hold" grpId="0" nodeType="afterEffect">
                                  <p:stCondLst>
                                    <p:cond delay="0"/>
                                  </p:stCondLst>
                                  <p:childTnLst>
                                    <p:set>
                                      <p:cBhvr>
                                        <p:cTn id="142" dur="1" fill="hold">
                                          <p:stCondLst>
                                            <p:cond delay="0"/>
                                          </p:stCondLst>
                                        </p:cTn>
                                        <p:tgtEl>
                                          <p:spTgt spid="84"/>
                                        </p:tgtEl>
                                        <p:attrNameLst>
                                          <p:attrName>style.visibility</p:attrName>
                                        </p:attrNameLst>
                                      </p:cBhvr>
                                      <p:to>
                                        <p:strVal val="visible"/>
                                      </p:to>
                                    </p:set>
                                    <p:animEffect transition="in" filter="fade">
                                      <p:cBhvr>
                                        <p:cTn id="143" dur="200"/>
                                        <p:tgtEl>
                                          <p:spTgt spid="84"/>
                                        </p:tgtEl>
                                      </p:cBhvr>
                                    </p:animEffect>
                                  </p:childTnLst>
                                </p:cTn>
                              </p:par>
                            </p:childTnLst>
                          </p:cTn>
                        </p:par>
                        <p:par>
                          <p:cTn id="144" fill="hold">
                            <p:stCondLst>
                              <p:cond delay="7000"/>
                            </p:stCondLst>
                            <p:childTnLst>
                              <p:par>
                                <p:cTn id="145" presetID="10" presetClass="entr" presetSubtype="0" fill="hold" grpId="0" nodeType="afterEffect">
                                  <p:stCondLst>
                                    <p:cond delay="0"/>
                                  </p:stCondLst>
                                  <p:childTnLst>
                                    <p:set>
                                      <p:cBhvr>
                                        <p:cTn id="146" dur="1" fill="hold">
                                          <p:stCondLst>
                                            <p:cond delay="0"/>
                                          </p:stCondLst>
                                        </p:cTn>
                                        <p:tgtEl>
                                          <p:spTgt spid="85"/>
                                        </p:tgtEl>
                                        <p:attrNameLst>
                                          <p:attrName>style.visibility</p:attrName>
                                        </p:attrNameLst>
                                      </p:cBhvr>
                                      <p:to>
                                        <p:strVal val="visible"/>
                                      </p:to>
                                    </p:set>
                                    <p:animEffect transition="in" filter="fade">
                                      <p:cBhvr>
                                        <p:cTn id="147" dur="200"/>
                                        <p:tgtEl>
                                          <p:spTgt spid="85"/>
                                        </p:tgtEl>
                                      </p:cBhvr>
                                    </p:animEffect>
                                  </p:childTnLst>
                                </p:cTn>
                              </p:par>
                            </p:childTnLst>
                          </p:cTn>
                        </p:par>
                        <p:par>
                          <p:cTn id="148" fill="hold">
                            <p:stCondLst>
                              <p:cond delay="7200"/>
                            </p:stCondLst>
                            <p:childTnLst>
                              <p:par>
                                <p:cTn id="149" presetID="10" presetClass="entr" presetSubtype="0" fill="hold" grpId="0" nodeType="afterEffect">
                                  <p:stCondLst>
                                    <p:cond delay="0"/>
                                  </p:stCondLst>
                                  <p:childTnLst>
                                    <p:set>
                                      <p:cBhvr>
                                        <p:cTn id="150" dur="1" fill="hold">
                                          <p:stCondLst>
                                            <p:cond delay="0"/>
                                          </p:stCondLst>
                                        </p:cTn>
                                        <p:tgtEl>
                                          <p:spTgt spid="86"/>
                                        </p:tgtEl>
                                        <p:attrNameLst>
                                          <p:attrName>style.visibility</p:attrName>
                                        </p:attrNameLst>
                                      </p:cBhvr>
                                      <p:to>
                                        <p:strVal val="visible"/>
                                      </p:to>
                                    </p:set>
                                    <p:animEffect transition="in" filter="fade">
                                      <p:cBhvr>
                                        <p:cTn id="151" dur="200"/>
                                        <p:tgtEl>
                                          <p:spTgt spid="86"/>
                                        </p:tgtEl>
                                      </p:cBhvr>
                                    </p:animEffect>
                                  </p:childTnLst>
                                </p:cTn>
                              </p:par>
                            </p:childTnLst>
                          </p:cTn>
                        </p:par>
                        <p:par>
                          <p:cTn id="152" fill="hold">
                            <p:stCondLst>
                              <p:cond delay="7400"/>
                            </p:stCondLst>
                            <p:childTnLst>
                              <p:par>
                                <p:cTn id="153" presetID="10" presetClass="entr" presetSubtype="0" fill="hold" grpId="0" nodeType="afterEffect">
                                  <p:stCondLst>
                                    <p:cond delay="0"/>
                                  </p:stCondLst>
                                  <p:childTnLst>
                                    <p:set>
                                      <p:cBhvr>
                                        <p:cTn id="154" dur="1" fill="hold">
                                          <p:stCondLst>
                                            <p:cond delay="0"/>
                                          </p:stCondLst>
                                        </p:cTn>
                                        <p:tgtEl>
                                          <p:spTgt spid="87"/>
                                        </p:tgtEl>
                                        <p:attrNameLst>
                                          <p:attrName>style.visibility</p:attrName>
                                        </p:attrNameLst>
                                      </p:cBhvr>
                                      <p:to>
                                        <p:strVal val="visible"/>
                                      </p:to>
                                    </p:set>
                                    <p:animEffect transition="in" filter="fade">
                                      <p:cBhvr>
                                        <p:cTn id="155" dur="200"/>
                                        <p:tgtEl>
                                          <p:spTgt spid="87"/>
                                        </p:tgtEl>
                                      </p:cBhvr>
                                    </p:animEffect>
                                  </p:childTnLst>
                                </p:cTn>
                              </p:par>
                            </p:childTnLst>
                          </p:cTn>
                        </p:par>
                        <p:par>
                          <p:cTn id="156" fill="hold">
                            <p:stCondLst>
                              <p:cond delay="7600"/>
                            </p:stCondLst>
                            <p:childTnLst>
                              <p:par>
                                <p:cTn id="157" presetID="10" presetClass="entr" presetSubtype="0" fill="hold" grpId="0" nodeType="afterEffect">
                                  <p:stCondLst>
                                    <p:cond delay="0"/>
                                  </p:stCondLst>
                                  <p:childTnLst>
                                    <p:set>
                                      <p:cBhvr>
                                        <p:cTn id="158" dur="1" fill="hold">
                                          <p:stCondLst>
                                            <p:cond delay="0"/>
                                          </p:stCondLst>
                                        </p:cTn>
                                        <p:tgtEl>
                                          <p:spTgt spid="88"/>
                                        </p:tgtEl>
                                        <p:attrNameLst>
                                          <p:attrName>style.visibility</p:attrName>
                                        </p:attrNameLst>
                                      </p:cBhvr>
                                      <p:to>
                                        <p:strVal val="visible"/>
                                      </p:to>
                                    </p:set>
                                    <p:animEffect transition="in" filter="fade">
                                      <p:cBhvr>
                                        <p:cTn id="159" dur="200"/>
                                        <p:tgtEl>
                                          <p:spTgt spid="88"/>
                                        </p:tgtEl>
                                      </p:cBhvr>
                                    </p:animEffect>
                                  </p:childTnLst>
                                </p:cTn>
                              </p:par>
                            </p:childTnLst>
                          </p:cTn>
                        </p:par>
                        <p:par>
                          <p:cTn id="160" fill="hold">
                            <p:stCondLst>
                              <p:cond delay="7800"/>
                            </p:stCondLst>
                            <p:childTnLst>
                              <p:par>
                                <p:cTn id="161" presetID="3" presetClass="emph" presetSubtype="10" fill="hold" grpId="1" nodeType="afterEffect">
                                  <p:stCondLst>
                                    <p:cond delay="1000"/>
                                  </p:stCondLst>
                                  <p:childTnLst>
                                    <p:animClr clrSpc="hsl" dir="ccw">
                                      <p:cBhvr override="childStyle">
                                        <p:cTn id="162" dur="500" fill="hold"/>
                                        <p:tgtEl>
                                          <p:spTgt spid="21"/>
                                        </p:tgtEl>
                                        <p:attrNameLst>
                                          <p:attrName>style.color</p:attrName>
                                        </p:attrNameLst>
                                      </p:cBhvr>
                                      <p:to>
                                        <a:srgbClr val="CD88E0"/>
                                      </p:to>
                                    </p:animClr>
                                  </p:childTnLst>
                                </p:cTn>
                              </p:par>
                              <p:par>
                                <p:cTn id="163" presetID="3" presetClass="emph" presetSubtype="10" fill="hold" grpId="1" nodeType="withEffect">
                                  <p:stCondLst>
                                    <p:cond delay="0"/>
                                  </p:stCondLst>
                                  <p:childTnLst>
                                    <p:animClr clrSpc="hsl" dir="ccw">
                                      <p:cBhvr override="childStyle">
                                        <p:cTn id="164" dur="500" fill="hold"/>
                                        <p:tgtEl>
                                          <p:spTgt spid="38"/>
                                        </p:tgtEl>
                                        <p:attrNameLst>
                                          <p:attrName>style.color</p:attrName>
                                        </p:attrNameLst>
                                      </p:cBhvr>
                                      <p:to>
                                        <a:srgbClr val="CD88E0"/>
                                      </p:to>
                                    </p:animClr>
                                  </p:childTnLst>
                                </p:cTn>
                              </p:par>
                              <p:par>
                                <p:cTn id="165" presetID="3" presetClass="emph" presetSubtype="10" fill="hold" grpId="1" nodeType="withEffect">
                                  <p:stCondLst>
                                    <p:cond delay="0"/>
                                  </p:stCondLst>
                                  <p:childTnLst>
                                    <p:animClr clrSpc="hsl" dir="ccw">
                                      <p:cBhvr override="childStyle">
                                        <p:cTn id="166" dur="500" fill="hold"/>
                                        <p:tgtEl>
                                          <p:spTgt spid="12"/>
                                        </p:tgtEl>
                                        <p:attrNameLst>
                                          <p:attrName>style.color</p:attrName>
                                        </p:attrNameLst>
                                      </p:cBhvr>
                                      <p:to>
                                        <a:srgbClr val="CD88E0"/>
                                      </p:to>
                                    </p:animClr>
                                  </p:childTnLst>
                                </p:cTn>
                              </p:par>
                              <p:par>
                                <p:cTn id="167" presetID="3" presetClass="emph" presetSubtype="10" fill="hold" grpId="1" nodeType="withEffect">
                                  <p:stCondLst>
                                    <p:cond delay="0"/>
                                  </p:stCondLst>
                                  <p:childTnLst>
                                    <p:animClr clrSpc="hsl" dir="ccw">
                                      <p:cBhvr override="childStyle">
                                        <p:cTn id="168" dur="500" fill="hold"/>
                                        <p:tgtEl>
                                          <p:spTgt spid="13"/>
                                        </p:tgtEl>
                                        <p:attrNameLst>
                                          <p:attrName>style.color</p:attrName>
                                        </p:attrNameLst>
                                      </p:cBhvr>
                                      <p:to>
                                        <a:srgbClr val="CD88E0"/>
                                      </p:to>
                                    </p:animClr>
                                  </p:childTnLst>
                                </p:cTn>
                              </p:par>
                              <p:par>
                                <p:cTn id="169" presetID="3" presetClass="emph" presetSubtype="10" fill="hold" grpId="1" nodeType="withEffect">
                                  <p:stCondLst>
                                    <p:cond delay="0"/>
                                  </p:stCondLst>
                                  <p:childTnLst>
                                    <p:animClr clrSpc="hsl" dir="ccw">
                                      <p:cBhvr override="childStyle">
                                        <p:cTn id="170" dur="500" fill="hold"/>
                                        <p:tgtEl>
                                          <p:spTgt spid="15"/>
                                        </p:tgtEl>
                                        <p:attrNameLst>
                                          <p:attrName>style.color</p:attrName>
                                        </p:attrNameLst>
                                      </p:cBhvr>
                                      <p:to>
                                        <a:srgbClr val="CD88E0"/>
                                      </p:to>
                                    </p:animClr>
                                  </p:childTnLst>
                                </p:cTn>
                              </p:par>
                              <p:par>
                                <p:cTn id="171" presetID="3" presetClass="emph" presetSubtype="10" fill="hold" grpId="1" nodeType="withEffect">
                                  <p:stCondLst>
                                    <p:cond delay="0"/>
                                  </p:stCondLst>
                                  <p:childTnLst>
                                    <p:animClr clrSpc="hsl" dir="ccw">
                                      <p:cBhvr override="childStyle">
                                        <p:cTn id="172" dur="500" fill="hold"/>
                                        <p:tgtEl>
                                          <p:spTgt spid="16"/>
                                        </p:tgtEl>
                                        <p:attrNameLst>
                                          <p:attrName>style.color</p:attrName>
                                        </p:attrNameLst>
                                      </p:cBhvr>
                                      <p:to>
                                        <a:srgbClr val="CD88E0"/>
                                      </p:to>
                                    </p:animClr>
                                  </p:childTnLst>
                                </p:cTn>
                              </p:par>
                              <p:par>
                                <p:cTn id="173" presetID="3" presetClass="emph" presetSubtype="10" fill="hold" grpId="1" nodeType="withEffect">
                                  <p:stCondLst>
                                    <p:cond delay="0"/>
                                  </p:stCondLst>
                                  <p:childTnLst>
                                    <p:animClr clrSpc="hsl" dir="ccw">
                                      <p:cBhvr override="childStyle">
                                        <p:cTn id="174" dur="500" fill="hold"/>
                                        <p:tgtEl>
                                          <p:spTgt spid="17"/>
                                        </p:tgtEl>
                                        <p:attrNameLst>
                                          <p:attrName>style.color</p:attrName>
                                        </p:attrNameLst>
                                      </p:cBhvr>
                                      <p:to>
                                        <a:srgbClr val="CD88E0"/>
                                      </p:to>
                                    </p:animClr>
                                  </p:childTnLst>
                                </p:cTn>
                              </p:par>
                              <p:par>
                                <p:cTn id="175" presetID="3" presetClass="emph" presetSubtype="10" fill="hold" grpId="1" nodeType="withEffect">
                                  <p:stCondLst>
                                    <p:cond delay="0"/>
                                  </p:stCondLst>
                                  <p:childTnLst>
                                    <p:animClr clrSpc="hsl" dir="ccw">
                                      <p:cBhvr override="childStyle">
                                        <p:cTn id="176" dur="500" fill="hold"/>
                                        <p:tgtEl>
                                          <p:spTgt spid="18"/>
                                        </p:tgtEl>
                                        <p:attrNameLst>
                                          <p:attrName>style.color</p:attrName>
                                        </p:attrNameLst>
                                      </p:cBhvr>
                                      <p:to>
                                        <a:srgbClr val="CD88E0"/>
                                      </p:to>
                                    </p:animClr>
                                  </p:childTnLst>
                                </p:cTn>
                              </p:par>
                              <p:par>
                                <p:cTn id="177" presetID="3" presetClass="emph" presetSubtype="10" fill="hold" grpId="1" nodeType="withEffect">
                                  <p:stCondLst>
                                    <p:cond delay="0"/>
                                  </p:stCondLst>
                                  <p:childTnLst>
                                    <p:animClr clrSpc="hsl" dir="ccw">
                                      <p:cBhvr override="childStyle">
                                        <p:cTn id="178" dur="500" fill="hold"/>
                                        <p:tgtEl>
                                          <p:spTgt spid="19"/>
                                        </p:tgtEl>
                                        <p:attrNameLst>
                                          <p:attrName>style.color</p:attrName>
                                        </p:attrNameLst>
                                      </p:cBhvr>
                                      <p:to>
                                        <a:srgbClr val="CD88E0"/>
                                      </p:to>
                                    </p:animClr>
                                  </p:childTnLst>
                                </p:cTn>
                              </p:par>
                              <p:par>
                                <p:cTn id="179" presetID="3" presetClass="emph" presetSubtype="10" fill="hold" grpId="1" nodeType="withEffect">
                                  <p:stCondLst>
                                    <p:cond delay="0"/>
                                  </p:stCondLst>
                                  <p:childTnLst>
                                    <p:animClr clrSpc="hsl" dir="ccw">
                                      <p:cBhvr override="childStyle">
                                        <p:cTn id="180" dur="500" fill="hold"/>
                                        <p:tgtEl>
                                          <p:spTgt spid="20"/>
                                        </p:tgtEl>
                                        <p:attrNameLst>
                                          <p:attrName>style.color</p:attrName>
                                        </p:attrNameLst>
                                      </p:cBhvr>
                                      <p:to>
                                        <a:srgbClr val="CD88E0"/>
                                      </p:to>
                                    </p:animClr>
                                  </p:childTnLst>
                                </p:cTn>
                              </p:par>
                              <p:par>
                                <p:cTn id="181" presetID="3" presetClass="emph" presetSubtype="10" fill="hold" grpId="1" nodeType="withEffect">
                                  <p:stCondLst>
                                    <p:cond delay="0"/>
                                  </p:stCondLst>
                                  <p:childTnLst>
                                    <p:animClr clrSpc="hsl" dir="ccw">
                                      <p:cBhvr override="childStyle">
                                        <p:cTn id="182" dur="500" fill="hold"/>
                                        <p:tgtEl>
                                          <p:spTgt spid="22"/>
                                        </p:tgtEl>
                                        <p:attrNameLst>
                                          <p:attrName>style.color</p:attrName>
                                        </p:attrNameLst>
                                      </p:cBhvr>
                                      <p:to>
                                        <a:srgbClr val="CD88E0"/>
                                      </p:to>
                                    </p:animClr>
                                  </p:childTnLst>
                                </p:cTn>
                              </p:par>
                              <p:par>
                                <p:cTn id="183" presetID="3" presetClass="emph" presetSubtype="10" fill="hold" grpId="1" nodeType="withEffect">
                                  <p:stCondLst>
                                    <p:cond delay="0"/>
                                  </p:stCondLst>
                                  <p:childTnLst>
                                    <p:animClr clrSpc="hsl" dir="ccw">
                                      <p:cBhvr override="childStyle">
                                        <p:cTn id="184" dur="500" fill="hold"/>
                                        <p:tgtEl>
                                          <p:spTgt spid="23"/>
                                        </p:tgtEl>
                                        <p:attrNameLst>
                                          <p:attrName>style.color</p:attrName>
                                        </p:attrNameLst>
                                      </p:cBhvr>
                                      <p:to>
                                        <a:srgbClr val="CD88E0"/>
                                      </p:to>
                                    </p:animClr>
                                  </p:childTnLst>
                                </p:cTn>
                              </p:par>
                              <p:par>
                                <p:cTn id="185" presetID="3" presetClass="emph" presetSubtype="10" fill="hold" grpId="1" nodeType="withEffect">
                                  <p:stCondLst>
                                    <p:cond delay="0"/>
                                  </p:stCondLst>
                                  <p:childTnLst>
                                    <p:animClr clrSpc="hsl" dir="ccw">
                                      <p:cBhvr override="childStyle">
                                        <p:cTn id="186" dur="500" fill="hold"/>
                                        <p:tgtEl>
                                          <p:spTgt spid="24"/>
                                        </p:tgtEl>
                                        <p:attrNameLst>
                                          <p:attrName>style.color</p:attrName>
                                        </p:attrNameLst>
                                      </p:cBhvr>
                                      <p:to>
                                        <a:srgbClr val="CD88E0"/>
                                      </p:to>
                                    </p:animClr>
                                  </p:childTnLst>
                                </p:cTn>
                              </p:par>
                              <p:par>
                                <p:cTn id="187" presetID="3" presetClass="emph" presetSubtype="10" fill="hold" grpId="1" nodeType="withEffect">
                                  <p:stCondLst>
                                    <p:cond delay="0"/>
                                  </p:stCondLst>
                                  <p:childTnLst>
                                    <p:animClr clrSpc="hsl" dir="ccw">
                                      <p:cBhvr override="childStyle">
                                        <p:cTn id="188" dur="500" fill="hold"/>
                                        <p:tgtEl>
                                          <p:spTgt spid="26"/>
                                        </p:tgtEl>
                                        <p:attrNameLst>
                                          <p:attrName>style.color</p:attrName>
                                        </p:attrNameLst>
                                      </p:cBhvr>
                                      <p:to>
                                        <a:srgbClr val="CD88E0"/>
                                      </p:to>
                                    </p:animClr>
                                  </p:childTnLst>
                                </p:cTn>
                              </p:par>
                              <p:par>
                                <p:cTn id="189" presetID="3" presetClass="emph" presetSubtype="10" fill="hold" grpId="1" nodeType="withEffect">
                                  <p:stCondLst>
                                    <p:cond delay="0"/>
                                  </p:stCondLst>
                                  <p:childTnLst>
                                    <p:animClr clrSpc="hsl" dir="ccw">
                                      <p:cBhvr override="childStyle">
                                        <p:cTn id="190" dur="500" fill="hold"/>
                                        <p:tgtEl>
                                          <p:spTgt spid="27"/>
                                        </p:tgtEl>
                                        <p:attrNameLst>
                                          <p:attrName>style.color</p:attrName>
                                        </p:attrNameLst>
                                      </p:cBhvr>
                                      <p:to>
                                        <a:srgbClr val="CD88E0"/>
                                      </p:to>
                                    </p:animClr>
                                  </p:childTnLst>
                                </p:cTn>
                              </p:par>
                              <p:par>
                                <p:cTn id="191" presetID="3" presetClass="emph" presetSubtype="10" fill="hold" grpId="1" nodeType="withEffect">
                                  <p:stCondLst>
                                    <p:cond delay="0"/>
                                  </p:stCondLst>
                                  <p:childTnLst>
                                    <p:animClr clrSpc="hsl" dir="ccw">
                                      <p:cBhvr override="childStyle">
                                        <p:cTn id="192" dur="500" fill="hold"/>
                                        <p:tgtEl>
                                          <p:spTgt spid="28"/>
                                        </p:tgtEl>
                                        <p:attrNameLst>
                                          <p:attrName>style.color</p:attrName>
                                        </p:attrNameLst>
                                      </p:cBhvr>
                                      <p:to>
                                        <a:srgbClr val="CD88E0"/>
                                      </p:to>
                                    </p:animClr>
                                  </p:childTnLst>
                                </p:cTn>
                              </p:par>
                              <p:par>
                                <p:cTn id="193" presetID="3" presetClass="emph" presetSubtype="10" fill="hold" grpId="1" nodeType="withEffect">
                                  <p:stCondLst>
                                    <p:cond delay="0"/>
                                  </p:stCondLst>
                                  <p:childTnLst>
                                    <p:animClr clrSpc="hsl" dir="ccw">
                                      <p:cBhvr override="childStyle">
                                        <p:cTn id="194" dur="500" fill="hold"/>
                                        <p:tgtEl>
                                          <p:spTgt spid="30"/>
                                        </p:tgtEl>
                                        <p:attrNameLst>
                                          <p:attrName>style.color</p:attrName>
                                        </p:attrNameLst>
                                      </p:cBhvr>
                                      <p:to>
                                        <a:srgbClr val="CD88E0"/>
                                      </p:to>
                                    </p:animClr>
                                  </p:childTnLst>
                                </p:cTn>
                              </p:par>
                              <p:par>
                                <p:cTn id="195" presetID="3" presetClass="emph" presetSubtype="10" fill="hold" grpId="1" nodeType="withEffect">
                                  <p:stCondLst>
                                    <p:cond delay="0"/>
                                  </p:stCondLst>
                                  <p:childTnLst>
                                    <p:animClr clrSpc="hsl" dir="ccw">
                                      <p:cBhvr override="childStyle">
                                        <p:cTn id="196" dur="500" fill="hold"/>
                                        <p:tgtEl>
                                          <p:spTgt spid="31"/>
                                        </p:tgtEl>
                                        <p:attrNameLst>
                                          <p:attrName>style.color</p:attrName>
                                        </p:attrNameLst>
                                      </p:cBhvr>
                                      <p:to>
                                        <a:srgbClr val="CD88E0"/>
                                      </p:to>
                                    </p:animClr>
                                  </p:childTnLst>
                                </p:cTn>
                              </p:par>
                              <p:par>
                                <p:cTn id="197" presetID="3" presetClass="emph" presetSubtype="10" fill="hold" grpId="1" nodeType="withEffect">
                                  <p:stCondLst>
                                    <p:cond delay="0"/>
                                  </p:stCondLst>
                                  <p:childTnLst>
                                    <p:animClr clrSpc="hsl" dir="ccw">
                                      <p:cBhvr override="childStyle">
                                        <p:cTn id="198" dur="500" fill="hold"/>
                                        <p:tgtEl>
                                          <p:spTgt spid="33"/>
                                        </p:tgtEl>
                                        <p:attrNameLst>
                                          <p:attrName>style.color</p:attrName>
                                        </p:attrNameLst>
                                      </p:cBhvr>
                                      <p:to>
                                        <a:srgbClr val="CD88E0"/>
                                      </p:to>
                                    </p:animClr>
                                  </p:childTnLst>
                                </p:cTn>
                              </p:par>
                              <p:par>
                                <p:cTn id="199" presetID="3" presetClass="emph" presetSubtype="10" fill="hold" grpId="1" nodeType="withEffect">
                                  <p:stCondLst>
                                    <p:cond delay="0"/>
                                  </p:stCondLst>
                                  <p:childTnLst>
                                    <p:animClr clrSpc="hsl" dir="ccw">
                                      <p:cBhvr override="childStyle">
                                        <p:cTn id="200" dur="500" fill="hold"/>
                                        <p:tgtEl>
                                          <p:spTgt spid="36"/>
                                        </p:tgtEl>
                                        <p:attrNameLst>
                                          <p:attrName>style.color</p:attrName>
                                        </p:attrNameLst>
                                      </p:cBhvr>
                                      <p:to>
                                        <a:srgbClr val="CD88E0"/>
                                      </p:to>
                                    </p:animClr>
                                  </p:childTnLst>
                                </p:cTn>
                              </p:par>
                              <p:par>
                                <p:cTn id="201" presetID="3" presetClass="emph" presetSubtype="10" fill="hold" grpId="1" nodeType="withEffect">
                                  <p:stCondLst>
                                    <p:cond delay="0"/>
                                  </p:stCondLst>
                                  <p:childTnLst>
                                    <p:animClr clrSpc="hsl" dir="ccw">
                                      <p:cBhvr override="childStyle">
                                        <p:cTn id="202" dur="500" fill="hold"/>
                                        <p:tgtEl>
                                          <p:spTgt spid="39"/>
                                        </p:tgtEl>
                                        <p:attrNameLst>
                                          <p:attrName>style.color</p:attrName>
                                        </p:attrNameLst>
                                      </p:cBhvr>
                                      <p:to>
                                        <a:srgbClr val="CD88E0"/>
                                      </p:to>
                                    </p:animClr>
                                  </p:childTnLst>
                                </p:cTn>
                              </p:par>
                              <p:par>
                                <p:cTn id="203" presetID="3" presetClass="emph" presetSubtype="10" fill="hold" grpId="1" nodeType="withEffect">
                                  <p:stCondLst>
                                    <p:cond delay="0"/>
                                  </p:stCondLst>
                                  <p:childTnLst>
                                    <p:animClr clrSpc="hsl" dir="ccw">
                                      <p:cBhvr override="childStyle">
                                        <p:cTn id="204" dur="500" fill="hold"/>
                                        <p:tgtEl>
                                          <p:spTgt spid="40"/>
                                        </p:tgtEl>
                                        <p:attrNameLst>
                                          <p:attrName>style.color</p:attrName>
                                        </p:attrNameLst>
                                      </p:cBhvr>
                                      <p:to>
                                        <a:srgbClr val="CD88E0"/>
                                      </p:to>
                                    </p:animClr>
                                  </p:childTnLst>
                                </p:cTn>
                              </p:par>
                              <p:par>
                                <p:cTn id="205" presetID="3" presetClass="emph" presetSubtype="10" fill="hold" grpId="1" nodeType="withEffect">
                                  <p:stCondLst>
                                    <p:cond delay="0"/>
                                  </p:stCondLst>
                                  <p:childTnLst>
                                    <p:animClr clrSpc="hsl" dir="ccw">
                                      <p:cBhvr override="childStyle">
                                        <p:cTn id="206" dur="500" fill="hold"/>
                                        <p:tgtEl>
                                          <p:spTgt spid="41"/>
                                        </p:tgtEl>
                                        <p:attrNameLst>
                                          <p:attrName>style.color</p:attrName>
                                        </p:attrNameLst>
                                      </p:cBhvr>
                                      <p:to>
                                        <a:srgbClr val="CD88E0"/>
                                      </p:to>
                                    </p:animClr>
                                  </p:childTnLst>
                                </p:cTn>
                              </p:par>
                              <p:par>
                                <p:cTn id="207" presetID="3" presetClass="emph" presetSubtype="10" fill="hold" grpId="1" nodeType="withEffect">
                                  <p:stCondLst>
                                    <p:cond delay="0"/>
                                  </p:stCondLst>
                                  <p:childTnLst>
                                    <p:animClr clrSpc="hsl" dir="ccw">
                                      <p:cBhvr override="childStyle">
                                        <p:cTn id="208" dur="500" fill="hold"/>
                                        <p:tgtEl>
                                          <p:spTgt spid="42"/>
                                        </p:tgtEl>
                                        <p:attrNameLst>
                                          <p:attrName>style.color</p:attrName>
                                        </p:attrNameLst>
                                      </p:cBhvr>
                                      <p:to>
                                        <a:srgbClr val="CD88E0"/>
                                      </p:to>
                                    </p:animClr>
                                  </p:childTnLst>
                                </p:cTn>
                              </p:par>
                              <p:par>
                                <p:cTn id="209" presetID="3" presetClass="emph" presetSubtype="10" fill="hold" grpId="1" nodeType="withEffect">
                                  <p:stCondLst>
                                    <p:cond delay="0"/>
                                  </p:stCondLst>
                                  <p:childTnLst>
                                    <p:animClr clrSpc="hsl" dir="ccw">
                                      <p:cBhvr override="childStyle">
                                        <p:cTn id="210" dur="500" fill="hold"/>
                                        <p:tgtEl>
                                          <p:spTgt spid="43"/>
                                        </p:tgtEl>
                                        <p:attrNameLst>
                                          <p:attrName>style.color</p:attrName>
                                        </p:attrNameLst>
                                      </p:cBhvr>
                                      <p:to>
                                        <a:srgbClr val="CD88E0"/>
                                      </p:to>
                                    </p:animClr>
                                  </p:childTnLst>
                                </p:cTn>
                              </p:par>
                              <p:par>
                                <p:cTn id="211" presetID="3" presetClass="emph" presetSubtype="10" fill="hold" grpId="1" nodeType="withEffect">
                                  <p:stCondLst>
                                    <p:cond delay="0"/>
                                  </p:stCondLst>
                                  <p:childTnLst>
                                    <p:animClr clrSpc="hsl" dir="ccw">
                                      <p:cBhvr override="childStyle">
                                        <p:cTn id="212" dur="500" fill="hold"/>
                                        <p:tgtEl>
                                          <p:spTgt spid="44"/>
                                        </p:tgtEl>
                                        <p:attrNameLst>
                                          <p:attrName>style.color</p:attrName>
                                        </p:attrNameLst>
                                      </p:cBhvr>
                                      <p:to>
                                        <a:srgbClr val="CD88E0"/>
                                      </p:to>
                                    </p:animClr>
                                  </p:childTnLst>
                                </p:cTn>
                              </p:par>
                              <p:par>
                                <p:cTn id="213" presetID="3" presetClass="emph" presetSubtype="10" fill="hold" grpId="1" nodeType="withEffect">
                                  <p:stCondLst>
                                    <p:cond delay="0"/>
                                  </p:stCondLst>
                                  <p:childTnLst>
                                    <p:animClr clrSpc="hsl" dir="ccw">
                                      <p:cBhvr override="childStyle">
                                        <p:cTn id="214" dur="500" fill="hold"/>
                                        <p:tgtEl>
                                          <p:spTgt spid="45"/>
                                        </p:tgtEl>
                                        <p:attrNameLst>
                                          <p:attrName>style.color</p:attrName>
                                        </p:attrNameLst>
                                      </p:cBhvr>
                                      <p:to>
                                        <a:srgbClr val="CD88E0"/>
                                      </p:to>
                                    </p:animClr>
                                  </p:childTnLst>
                                </p:cTn>
                              </p:par>
                              <p:par>
                                <p:cTn id="215" presetID="3" presetClass="emph" presetSubtype="10" fill="hold" grpId="1" nodeType="withEffect">
                                  <p:stCondLst>
                                    <p:cond delay="0"/>
                                  </p:stCondLst>
                                  <p:childTnLst>
                                    <p:animClr clrSpc="hsl" dir="ccw">
                                      <p:cBhvr override="childStyle">
                                        <p:cTn id="216" dur="500" fill="hold"/>
                                        <p:tgtEl>
                                          <p:spTgt spid="73"/>
                                        </p:tgtEl>
                                        <p:attrNameLst>
                                          <p:attrName>style.color</p:attrName>
                                        </p:attrNameLst>
                                      </p:cBhvr>
                                      <p:to>
                                        <a:srgbClr val="CD88E0"/>
                                      </p:to>
                                    </p:animClr>
                                  </p:childTnLst>
                                </p:cTn>
                              </p:par>
                              <p:par>
                                <p:cTn id="217" presetID="3" presetClass="emph" presetSubtype="10" fill="hold" grpId="1" nodeType="withEffect">
                                  <p:stCondLst>
                                    <p:cond delay="0"/>
                                  </p:stCondLst>
                                  <p:childTnLst>
                                    <p:animClr clrSpc="hsl" dir="ccw">
                                      <p:cBhvr override="childStyle">
                                        <p:cTn id="218" dur="500" fill="hold"/>
                                        <p:tgtEl>
                                          <p:spTgt spid="74"/>
                                        </p:tgtEl>
                                        <p:attrNameLst>
                                          <p:attrName>style.color</p:attrName>
                                        </p:attrNameLst>
                                      </p:cBhvr>
                                      <p:to>
                                        <a:srgbClr val="CD88E0"/>
                                      </p:to>
                                    </p:animClr>
                                  </p:childTnLst>
                                </p:cTn>
                              </p:par>
                              <p:par>
                                <p:cTn id="219" presetID="3" presetClass="emph" presetSubtype="10" fill="hold" grpId="1" nodeType="withEffect">
                                  <p:stCondLst>
                                    <p:cond delay="0"/>
                                  </p:stCondLst>
                                  <p:childTnLst>
                                    <p:animClr clrSpc="hsl" dir="ccw">
                                      <p:cBhvr override="childStyle">
                                        <p:cTn id="220" dur="500" fill="hold"/>
                                        <p:tgtEl>
                                          <p:spTgt spid="75"/>
                                        </p:tgtEl>
                                        <p:attrNameLst>
                                          <p:attrName>style.color</p:attrName>
                                        </p:attrNameLst>
                                      </p:cBhvr>
                                      <p:to>
                                        <a:srgbClr val="CD88E0"/>
                                      </p:to>
                                    </p:animClr>
                                  </p:childTnLst>
                                </p:cTn>
                              </p:par>
                              <p:par>
                                <p:cTn id="221" presetID="3" presetClass="emph" presetSubtype="10" fill="hold" grpId="1" nodeType="withEffect">
                                  <p:stCondLst>
                                    <p:cond delay="0"/>
                                  </p:stCondLst>
                                  <p:childTnLst>
                                    <p:animClr clrSpc="hsl" dir="ccw">
                                      <p:cBhvr override="childStyle">
                                        <p:cTn id="222" dur="500" fill="hold"/>
                                        <p:tgtEl>
                                          <p:spTgt spid="76"/>
                                        </p:tgtEl>
                                        <p:attrNameLst>
                                          <p:attrName>style.color</p:attrName>
                                        </p:attrNameLst>
                                      </p:cBhvr>
                                      <p:to>
                                        <a:srgbClr val="CD88E0"/>
                                      </p:to>
                                    </p:animClr>
                                  </p:childTnLst>
                                </p:cTn>
                              </p:par>
                              <p:par>
                                <p:cTn id="223" presetID="3" presetClass="emph" presetSubtype="10" fill="hold" grpId="1" nodeType="withEffect">
                                  <p:stCondLst>
                                    <p:cond delay="0"/>
                                  </p:stCondLst>
                                  <p:childTnLst>
                                    <p:animClr clrSpc="hsl" dir="ccw">
                                      <p:cBhvr override="childStyle">
                                        <p:cTn id="224" dur="500" fill="hold"/>
                                        <p:tgtEl>
                                          <p:spTgt spid="77"/>
                                        </p:tgtEl>
                                        <p:attrNameLst>
                                          <p:attrName>style.color</p:attrName>
                                        </p:attrNameLst>
                                      </p:cBhvr>
                                      <p:to>
                                        <a:srgbClr val="CD88E0"/>
                                      </p:to>
                                    </p:animClr>
                                  </p:childTnLst>
                                </p:cTn>
                              </p:par>
                              <p:par>
                                <p:cTn id="225" presetID="3" presetClass="emph" presetSubtype="10" fill="hold" grpId="1" nodeType="withEffect">
                                  <p:stCondLst>
                                    <p:cond delay="0"/>
                                  </p:stCondLst>
                                  <p:childTnLst>
                                    <p:animClr clrSpc="hsl" dir="ccw">
                                      <p:cBhvr override="childStyle">
                                        <p:cTn id="226" dur="500" fill="hold"/>
                                        <p:tgtEl>
                                          <p:spTgt spid="80"/>
                                        </p:tgtEl>
                                        <p:attrNameLst>
                                          <p:attrName>style.color</p:attrName>
                                        </p:attrNameLst>
                                      </p:cBhvr>
                                      <p:to>
                                        <a:srgbClr val="CD88E0"/>
                                      </p:to>
                                    </p:animClr>
                                  </p:childTnLst>
                                </p:cTn>
                              </p:par>
                              <p:par>
                                <p:cTn id="227" presetID="3" presetClass="emph" presetSubtype="10" fill="hold" grpId="1" nodeType="withEffect">
                                  <p:stCondLst>
                                    <p:cond delay="0"/>
                                  </p:stCondLst>
                                  <p:childTnLst>
                                    <p:animClr clrSpc="hsl" dir="ccw">
                                      <p:cBhvr override="childStyle">
                                        <p:cTn id="228" dur="500" fill="hold"/>
                                        <p:tgtEl>
                                          <p:spTgt spid="81"/>
                                        </p:tgtEl>
                                        <p:attrNameLst>
                                          <p:attrName>style.color</p:attrName>
                                        </p:attrNameLst>
                                      </p:cBhvr>
                                      <p:to>
                                        <a:srgbClr val="CD88E0"/>
                                      </p:to>
                                    </p:animClr>
                                  </p:childTnLst>
                                </p:cTn>
                              </p:par>
                              <p:par>
                                <p:cTn id="229" presetID="3" presetClass="emph" presetSubtype="10" fill="hold" grpId="1" nodeType="withEffect">
                                  <p:stCondLst>
                                    <p:cond delay="0"/>
                                  </p:stCondLst>
                                  <p:childTnLst>
                                    <p:animClr clrSpc="hsl" dir="ccw">
                                      <p:cBhvr override="childStyle">
                                        <p:cTn id="230" dur="500" fill="hold"/>
                                        <p:tgtEl>
                                          <p:spTgt spid="84"/>
                                        </p:tgtEl>
                                        <p:attrNameLst>
                                          <p:attrName>style.color</p:attrName>
                                        </p:attrNameLst>
                                      </p:cBhvr>
                                      <p:to>
                                        <a:srgbClr val="CD88E0"/>
                                      </p:to>
                                    </p:animClr>
                                  </p:childTnLst>
                                </p:cTn>
                              </p:par>
                              <p:par>
                                <p:cTn id="231" presetID="3" presetClass="emph" presetSubtype="10" fill="hold" grpId="1" nodeType="withEffect">
                                  <p:stCondLst>
                                    <p:cond delay="0"/>
                                  </p:stCondLst>
                                  <p:childTnLst>
                                    <p:animClr clrSpc="hsl" dir="ccw">
                                      <p:cBhvr override="childStyle">
                                        <p:cTn id="232" dur="500" fill="hold"/>
                                        <p:tgtEl>
                                          <p:spTgt spid="85"/>
                                        </p:tgtEl>
                                        <p:attrNameLst>
                                          <p:attrName>style.color</p:attrName>
                                        </p:attrNameLst>
                                      </p:cBhvr>
                                      <p:to>
                                        <a:srgbClr val="CD88E0"/>
                                      </p:to>
                                    </p:animClr>
                                  </p:childTnLst>
                                </p:cTn>
                              </p:par>
                              <p:par>
                                <p:cTn id="233" presetID="3" presetClass="emph" presetSubtype="10" fill="hold" grpId="1" nodeType="withEffect">
                                  <p:stCondLst>
                                    <p:cond delay="0"/>
                                  </p:stCondLst>
                                  <p:childTnLst>
                                    <p:animClr clrSpc="hsl" dir="ccw">
                                      <p:cBhvr override="childStyle">
                                        <p:cTn id="234" dur="500" fill="hold"/>
                                        <p:tgtEl>
                                          <p:spTgt spid="86"/>
                                        </p:tgtEl>
                                        <p:attrNameLst>
                                          <p:attrName>style.color</p:attrName>
                                        </p:attrNameLst>
                                      </p:cBhvr>
                                      <p:to>
                                        <a:srgbClr val="CD88E0"/>
                                      </p:to>
                                    </p:animClr>
                                  </p:childTnLst>
                                </p:cTn>
                              </p:par>
                              <p:par>
                                <p:cTn id="235" presetID="3" presetClass="emph" presetSubtype="10" fill="hold" grpId="1" nodeType="withEffect">
                                  <p:stCondLst>
                                    <p:cond delay="0"/>
                                  </p:stCondLst>
                                  <p:childTnLst>
                                    <p:animClr clrSpc="hsl" dir="ccw">
                                      <p:cBhvr override="childStyle">
                                        <p:cTn id="236" dur="500" fill="hold"/>
                                        <p:tgtEl>
                                          <p:spTgt spid="87"/>
                                        </p:tgtEl>
                                        <p:attrNameLst>
                                          <p:attrName>style.color</p:attrName>
                                        </p:attrNameLst>
                                      </p:cBhvr>
                                      <p:to>
                                        <a:srgbClr val="CD88E0"/>
                                      </p:to>
                                    </p:animClr>
                                  </p:childTnLst>
                                </p:cTn>
                              </p:par>
                              <p:par>
                                <p:cTn id="237" presetID="3" presetClass="emph" presetSubtype="10" fill="hold" grpId="1" nodeType="withEffect">
                                  <p:stCondLst>
                                    <p:cond delay="0"/>
                                  </p:stCondLst>
                                  <p:childTnLst>
                                    <p:animClr clrSpc="hsl" dir="ccw">
                                      <p:cBhvr override="childStyle">
                                        <p:cTn id="238" dur="500" fill="hold"/>
                                        <p:tgtEl>
                                          <p:spTgt spid="88"/>
                                        </p:tgtEl>
                                        <p:attrNameLst>
                                          <p:attrName>style.color</p:attrName>
                                        </p:attrNameLst>
                                      </p:cBhvr>
                                      <p:to>
                                        <a:srgbClr val="CD88E0"/>
                                      </p:to>
                                    </p:animClr>
                                  </p:childTnLst>
                                </p:cTn>
                              </p:par>
                              <p:par>
                                <p:cTn id="239" presetID="10" presetClass="entr" presetSubtype="0" fill="hold" grpId="0" nodeType="withEffect">
                                  <p:stCondLst>
                                    <p:cond delay="0"/>
                                  </p:stCondLst>
                                  <p:childTnLst>
                                    <p:set>
                                      <p:cBhvr>
                                        <p:cTn id="240" dur="1" fill="hold">
                                          <p:stCondLst>
                                            <p:cond delay="0"/>
                                          </p:stCondLst>
                                        </p:cTn>
                                        <p:tgtEl>
                                          <p:spTgt spid="89"/>
                                        </p:tgtEl>
                                        <p:attrNameLst>
                                          <p:attrName>style.visibility</p:attrName>
                                        </p:attrNameLst>
                                      </p:cBhvr>
                                      <p:to>
                                        <p:strVal val="visible"/>
                                      </p:to>
                                    </p:set>
                                    <p:animEffect transition="in" filter="fade">
                                      <p:cBhvr>
                                        <p:cTn id="241" dur="1000"/>
                                        <p:tgtEl>
                                          <p:spTgt spid="89"/>
                                        </p:tgtEl>
                                      </p:cBhvr>
                                    </p:animEffect>
                                  </p:childTnLst>
                                </p:cTn>
                              </p:par>
                            </p:childTnLst>
                          </p:cTn>
                        </p:par>
                        <p:par>
                          <p:cTn id="242" fill="hold">
                            <p:stCondLst>
                              <p:cond delay="9300"/>
                            </p:stCondLst>
                            <p:childTnLst>
                              <p:par>
                                <p:cTn id="243" presetID="10" presetClass="entr" presetSubtype="0" fill="hold" grpId="0" nodeType="afterEffect">
                                  <p:stCondLst>
                                    <p:cond delay="500"/>
                                  </p:stCondLst>
                                  <p:childTnLst>
                                    <p:set>
                                      <p:cBhvr>
                                        <p:cTn id="244" dur="1" fill="hold">
                                          <p:stCondLst>
                                            <p:cond delay="0"/>
                                          </p:stCondLst>
                                        </p:cTn>
                                        <p:tgtEl>
                                          <p:spTgt spid="90"/>
                                        </p:tgtEl>
                                        <p:attrNameLst>
                                          <p:attrName>style.visibility</p:attrName>
                                        </p:attrNameLst>
                                      </p:cBhvr>
                                      <p:to>
                                        <p:strVal val="visible"/>
                                      </p:to>
                                    </p:set>
                                    <p:animEffect transition="in" filter="fade">
                                      <p:cBhvr>
                                        <p:cTn id="245" dur="1000"/>
                                        <p:tgtEl>
                                          <p:spTgt spid="90"/>
                                        </p:tgtEl>
                                      </p:cBhvr>
                                    </p:animEffect>
                                  </p:childTnLst>
                                </p:cTn>
                              </p:par>
                            </p:childTnLst>
                          </p:cTn>
                        </p:par>
                        <p:par>
                          <p:cTn id="246" fill="hold">
                            <p:stCondLst>
                              <p:cond delay="10800"/>
                            </p:stCondLst>
                            <p:childTnLst>
                              <p:par>
                                <p:cTn id="247" presetID="10" presetClass="entr" presetSubtype="0" fill="hold" grpId="0" nodeType="afterEffect">
                                  <p:stCondLst>
                                    <p:cond delay="1000"/>
                                  </p:stCondLst>
                                  <p:childTnLst>
                                    <p:set>
                                      <p:cBhvr>
                                        <p:cTn id="248" dur="1" fill="hold">
                                          <p:stCondLst>
                                            <p:cond delay="0"/>
                                          </p:stCondLst>
                                        </p:cTn>
                                        <p:tgtEl>
                                          <p:spTgt spid="67"/>
                                        </p:tgtEl>
                                        <p:attrNameLst>
                                          <p:attrName>style.visibility</p:attrName>
                                        </p:attrNameLst>
                                      </p:cBhvr>
                                      <p:to>
                                        <p:strVal val="visible"/>
                                      </p:to>
                                    </p:set>
                                    <p:animEffect transition="in" filter="fade">
                                      <p:cBhvr>
                                        <p:cTn id="249" dur="1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P spid="15" grpId="0"/>
      <p:bldP spid="15" grpId="1"/>
      <p:bldP spid="16" grpId="0"/>
      <p:bldP spid="16" grpId="1"/>
      <p:bldP spid="17" grpId="0"/>
      <p:bldP spid="17" grpId="1"/>
      <p:bldP spid="18" grpId="0"/>
      <p:bldP spid="18" grpId="1"/>
      <p:bldP spid="19" grpId="0"/>
      <p:bldP spid="19" grpId="1"/>
      <p:bldP spid="20" grpId="0"/>
      <p:bldP spid="20" grpId="1"/>
      <p:bldP spid="21" grpId="0"/>
      <p:bldP spid="21" grpId="1"/>
      <p:bldP spid="22" grpId="0"/>
      <p:bldP spid="22" grpId="1"/>
      <p:bldP spid="23" grpId="0"/>
      <p:bldP spid="23" grpId="1"/>
      <p:bldP spid="24" grpId="0"/>
      <p:bldP spid="24" grpId="1"/>
      <p:bldP spid="26" grpId="0"/>
      <p:bldP spid="26" grpId="1"/>
      <p:bldP spid="27" grpId="0"/>
      <p:bldP spid="27" grpId="1"/>
      <p:bldP spid="28" grpId="0"/>
      <p:bldP spid="28" grpId="1"/>
      <p:bldP spid="30" grpId="0"/>
      <p:bldP spid="30" grpId="1"/>
      <p:bldP spid="31" grpId="0"/>
      <p:bldP spid="31" grpId="1"/>
      <p:bldP spid="33" grpId="0"/>
      <p:bldP spid="33" grpId="1"/>
      <p:bldP spid="36" grpId="0"/>
      <p:bldP spid="36" grpId="1"/>
      <p:bldP spid="38" grpId="0"/>
      <p:bldP spid="38" grpId="1"/>
      <p:bldP spid="39" grpId="0"/>
      <p:bldP spid="39" grpId="1"/>
      <p:bldP spid="40" grpId="0"/>
      <p:bldP spid="40" grpId="1"/>
      <p:bldP spid="41" grpId="0"/>
      <p:bldP spid="41" grpId="1"/>
      <p:bldP spid="42" grpId="0"/>
      <p:bldP spid="42" grpId="1"/>
      <p:bldP spid="43" grpId="0"/>
      <p:bldP spid="43" grpId="1"/>
      <p:bldP spid="44" grpId="0"/>
      <p:bldP spid="44" grpId="1"/>
      <p:bldP spid="45" grpId="0"/>
      <p:bldP spid="45" grpId="1"/>
      <p:bldP spid="73" grpId="0"/>
      <p:bldP spid="73" grpId="1"/>
      <p:bldP spid="74" grpId="0"/>
      <p:bldP spid="74" grpId="1"/>
      <p:bldP spid="75" grpId="0"/>
      <p:bldP spid="75" grpId="1"/>
      <p:bldP spid="76" grpId="0"/>
      <p:bldP spid="76" grpId="1"/>
      <p:bldP spid="77" grpId="0"/>
      <p:bldP spid="77" grpId="1"/>
      <p:bldP spid="80" grpId="0"/>
      <p:bldP spid="80" grpId="1"/>
      <p:bldP spid="81" grpId="0"/>
      <p:bldP spid="81" grpId="1"/>
      <p:bldP spid="84" grpId="0"/>
      <p:bldP spid="84" grpId="1"/>
      <p:bldP spid="85" grpId="0"/>
      <p:bldP spid="85" grpId="1"/>
      <p:bldP spid="86" grpId="0"/>
      <p:bldP spid="86" grpId="1"/>
      <p:bldP spid="87" grpId="0"/>
      <p:bldP spid="87" grpId="1"/>
      <p:bldP spid="88" grpId="0"/>
      <p:bldP spid="88" grpId="1"/>
      <p:bldP spid="89" grpId="0"/>
      <p:bldP spid="90" grpId="0"/>
      <p:bldP spid="6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dirty="0">
                <a:solidFill>
                  <a:srgbClr val="FFFFFF"/>
                </a:solidFill>
              </a:rPr>
              <a:t>¿Preguntas?</a:t>
            </a:r>
          </a:p>
        </p:txBody>
      </p:sp>
    </p:spTree>
    <p:extLst>
      <p:ext uri="{BB962C8B-B14F-4D97-AF65-F5344CB8AC3E}">
        <p14:creationId xmlns:p14="http://schemas.microsoft.com/office/powerpoint/2010/main" val="3992538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19112" y="3055050"/>
            <a:ext cx="11149013" cy="747897"/>
          </a:xfrm>
        </p:spPr>
        <p:txBody>
          <a:bodyPr/>
          <a:lstStyle/>
          <a:p>
            <a:r>
              <a:rPr lang="es-AR" dirty="0">
                <a:solidFill>
                  <a:srgbClr val="FFFFFF"/>
                </a:solidFill>
              </a:rPr>
              <a:t>¡ Gracias!</a:t>
            </a:r>
            <a:endParaRPr lang="en-US" dirty="0"/>
          </a:p>
        </p:txBody>
      </p:sp>
      <p:sp>
        <p:nvSpPr>
          <p:cNvPr id="3" name="TextBox 2"/>
          <p:cNvSpPr txBox="1"/>
          <p:nvPr/>
        </p:nvSpPr>
        <p:spPr>
          <a:xfrm>
            <a:off x="976313" y="4788353"/>
            <a:ext cx="5163230" cy="1292662"/>
          </a:xfrm>
          <a:prstGeom prst="rect">
            <a:avLst/>
          </a:prstGeom>
          <a:noFill/>
        </p:spPr>
        <p:txBody>
          <a:bodyPr wrap="square" lIns="0" tIns="0" rIns="0" bIns="0" rtlCol="0">
            <a:spAutoFit/>
          </a:bodyPr>
          <a:lstStyle/>
          <a:p>
            <a:r>
              <a:rPr lang="es-AR" sz="2800" dirty="0">
                <a:gradFill>
                  <a:gsLst>
                    <a:gs pos="2917">
                      <a:schemeClr val="tx1"/>
                    </a:gs>
                    <a:gs pos="30000">
                      <a:schemeClr val="tx1"/>
                    </a:gs>
                  </a:gsLst>
                  <a:lin ang="5400000" scaled="0"/>
                </a:gradFill>
              </a:rPr>
              <a:t>marianos@lagash.com</a:t>
            </a:r>
          </a:p>
          <a:p>
            <a:r>
              <a:rPr lang="es-AR" sz="2800" dirty="0">
                <a:gradFill>
                  <a:gsLst>
                    <a:gs pos="2917">
                      <a:schemeClr val="tx1"/>
                    </a:gs>
                    <a:gs pos="30000">
                      <a:schemeClr val="tx1"/>
                    </a:gs>
                  </a:gsLst>
                  <a:lin ang="5400000" scaled="0"/>
                </a:gradFill>
              </a:rPr>
              <a:t>@</a:t>
            </a:r>
            <a:r>
              <a:rPr lang="es-AR" sz="2800" dirty="0" err="1">
                <a:gradFill>
                  <a:gsLst>
                    <a:gs pos="2917">
                      <a:schemeClr val="tx1"/>
                    </a:gs>
                    <a:gs pos="30000">
                      <a:schemeClr val="tx1"/>
                    </a:gs>
                  </a:gsLst>
                  <a:lin ang="5400000" scaled="0"/>
                </a:gradFill>
              </a:rPr>
              <a:t>marianosz</a:t>
            </a:r>
            <a:endParaRPr lang="es-AR" sz="2800" dirty="0">
              <a:gradFill>
                <a:gsLst>
                  <a:gs pos="2917">
                    <a:schemeClr val="tx1"/>
                  </a:gs>
                  <a:gs pos="30000">
                    <a:schemeClr val="tx1"/>
                  </a:gs>
                </a:gsLst>
                <a:lin ang="5400000" scaled="0"/>
              </a:gradFill>
            </a:endParaRPr>
          </a:p>
          <a:p>
            <a:r>
              <a:rPr lang="es-AR" sz="2800" dirty="0">
                <a:gradFill>
                  <a:gsLst>
                    <a:gs pos="2917">
                      <a:schemeClr val="tx1"/>
                    </a:gs>
                    <a:gs pos="30000">
                      <a:schemeClr val="tx1"/>
                    </a:gs>
                  </a:gsLst>
                  <a:lin ang="5400000" scaled="0"/>
                </a:gradFill>
              </a:rPr>
              <a:t>http://weblogs.asp.net/marianos</a:t>
            </a:r>
          </a:p>
        </p:txBody>
      </p:sp>
    </p:spTree>
    <p:extLst>
      <p:ext uri="{BB962C8B-B14F-4D97-AF65-F5344CB8AC3E}">
        <p14:creationId xmlns:p14="http://schemas.microsoft.com/office/powerpoint/2010/main" val="23278455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hevron 40"/>
          <p:cNvSpPr/>
          <p:nvPr/>
        </p:nvSpPr>
        <p:spPr bwMode="auto">
          <a:xfrm>
            <a:off x="6063304" y="1511330"/>
            <a:ext cx="5912019" cy="1881393"/>
          </a:xfrm>
          <a:prstGeom prst="chevron">
            <a:avLst>
              <a:gd name="adj" fmla="val 21616"/>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Universal Windows platform</a:t>
            </a:r>
          </a:p>
          <a:p>
            <a:pPr algn="ctr" defTabSz="912648" fontAlgn="base">
              <a:lnSpc>
                <a:spcPct val="90000"/>
              </a:lnSpc>
              <a:spcBef>
                <a:spcPct val="0"/>
              </a:spcBef>
              <a:spcAft>
                <a:spcPct val="0"/>
              </a:spcAft>
              <a:defRPr/>
            </a:pP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Unified development across </a:t>
            </a:r>
            <a:b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b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Windows devices</a:t>
            </a:r>
          </a:p>
          <a:p>
            <a:pPr algn="ctr" defTabSz="912648" fontAlgn="base">
              <a:lnSpc>
                <a:spcPct val="90000"/>
              </a:lnSpc>
              <a:spcBef>
                <a:spcPct val="0"/>
              </a:spcBef>
              <a:spcAft>
                <a:spcPct val="0"/>
              </a:spcAft>
              <a:defRPr/>
            </a:pPr>
            <a:b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b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XAMARIN</a:t>
            </a:r>
          </a:p>
          <a:p>
            <a:pPr algn="ctr" defTabSz="912648" fontAlgn="base">
              <a:lnSpc>
                <a:spcPct val="90000"/>
              </a:lnSpc>
              <a:spcBef>
                <a:spcPct val="0"/>
              </a:spcBef>
              <a:spcAft>
                <a:spcPct val="0"/>
              </a:spcAft>
              <a:defRPr/>
            </a:pP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Extend your reach to any device with .NET</a:t>
            </a:r>
          </a:p>
        </p:txBody>
      </p:sp>
      <p:sp>
        <p:nvSpPr>
          <p:cNvPr id="43" name="Chevron 42"/>
          <p:cNvSpPr/>
          <p:nvPr/>
        </p:nvSpPr>
        <p:spPr bwMode="auto">
          <a:xfrm>
            <a:off x="6063304" y="3560423"/>
            <a:ext cx="5912019" cy="1881393"/>
          </a:xfrm>
          <a:prstGeom prst="chevron">
            <a:avLst>
              <a:gd name="adj" fmla="val 21616"/>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.NET CORE</a:t>
            </a:r>
          </a:p>
          <a:p>
            <a:pPr algn="ctr" defTabSz="912648" fontAlgn="base">
              <a:lnSpc>
                <a:spcPct val="90000"/>
              </a:lnSpc>
              <a:spcBef>
                <a:spcPct val="0"/>
              </a:spcBef>
              <a:spcAft>
                <a:spcPct val="0"/>
              </a:spcAft>
              <a:defRPr/>
            </a:pP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Cross-platform, high performance .NET</a:t>
            </a:r>
          </a:p>
          <a:p>
            <a:pPr algn="ctr" defTabSz="912648" fontAlgn="base">
              <a:lnSpc>
                <a:spcPct val="90000"/>
              </a:lnSpc>
              <a:spcBef>
                <a:spcPct val="0"/>
              </a:spcBef>
              <a:spcAft>
                <a:spcPct val="0"/>
              </a:spcAft>
              <a:defRPr/>
            </a:pPr>
            <a:b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b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ASP.NET Core</a:t>
            </a:r>
          </a:p>
          <a:p>
            <a:pPr algn="ctr" defTabSz="912648" fontAlgn="base">
              <a:lnSpc>
                <a:spcPct val="90000"/>
              </a:lnSpc>
              <a:spcBef>
                <a:spcPct val="0"/>
              </a:spcBef>
              <a:spcAft>
                <a:spcPct val="0"/>
              </a:spcAft>
              <a:defRPr/>
            </a:pP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Cloud optimized framework </a:t>
            </a:r>
            <a:b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b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for micro services</a:t>
            </a:r>
          </a:p>
        </p:txBody>
      </p:sp>
      <p:sp>
        <p:nvSpPr>
          <p:cNvPr id="13" name="Chevron 12"/>
          <p:cNvSpPr/>
          <p:nvPr/>
        </p:nvSpPr>
        <p:spPr bwMode="auto">
          <a:xfrm>
            <a:off x="373414" y="1511330"/>
            <a:ext cx="5912019" cy="1881393"/>
          </a:xfrm>
          <a:prstGeom prst="chevron">
            <a:avLst>
              <a:gd name="adj" fmla="val 21616"/>
            </a:avLst>
          </a:prstGeom>
          <a:solidFill>
            <a:schemeClr val="accent1"/>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endPar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endParaRPr>
          </a:p>
        </p:txBody>
      </p:sp>
      <p:sp>
        <p:nvSpPr>
          <p:cNvPr id="14" name="Chevron 13"/>
          <p:cNvSpPr/>
          <p:nvPr/>
        </p:nvSpPr>
        <p:spPr bwMode="auto">
          <a:xfrm>
            <a:off x="373414" y="3560423"/>
            <a:ext cx="5912019" cy="1881393"/>
          </a:xfrm>
          <a:prstGeom prst="chevron">
            <a:avLst>
              <a:gd name="adj" fmla="val 21616"/>
            </a:avLst>
          </a:prstGeom>
          <a:solidFill>
            <a:schemeClr val="accent1"/>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endPar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endParaRPr>
          </a:p>
        </p:txBody>
      </p:sp>
      <p:sp>
        <p:nvSpPr>
          <p:cNvPr id="57" name="Pentagon 56"/>
          <p:cNvSpPr/>
          <p:nvPr/>
        </p:nvSpPr>
        <p:spPr bwMode="auto">
          <a:xfrm>
            <a:off x="4025592" y="1511330"/>
            <a:ext cx="2275725" cy="1881393"/>
          </a:xfrm>
          <a:prstGeom prst="homePlate">
            <a:avLst>
              <a:gd name="adj" fmla="val 21567"/>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Modern DEVICE EXPERIENCE</a:t>
            </a:r>
          </a:p>
        </p:txBody>
      </p:sp>
      <p:sp>
        <p:nvSpPr>
          <p:cNvPr id="42" name="Pentagon 41"/>
          <p:cNvSpPr/>
          <p:nvPr/>
        </p:nvSpPr>
        <p:spPr bwMode="auto">
          <a:xfrm>
            <a:off x="4025592" y="3560423"/>
            <a:ext cx="2275725" cy="1881393"/>
          </a:xfrm>
          <a:prstGeom prst="homePlate">
            <a:avLst>
              <a:gd name="adj" fmla="val 22118"/>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Modern CLOUD EXPERIENCE</a:t>
            </a:r>
          </a:p>
        </p:txBody>
      </p:sp>
      <p:grpSp>
        <p:nvGrpSpPr>
          <p:cNvPr id="3" name="Group 2"/>
          <p:cNvGrpSpPr/>
          <p:nvPr/>
        </p:nvGrpSpPr>
        <p:grpSpPr>
          <a:xfrm>
            <a:off x="288630" y="1511331"/>
            <a:ext cx="3592887" cy="3930486"/>
            <a:chOff x="294493" y="1877450"/>
            <a:chExt cx="3665887" cy="4010345"/>
          </a:xfrm>
        </p:grpSpPr>
        <p:sp>
          <p:nvSpPr>
            <p:cNvPr id="58" name="Rectangle 57"/>
            <p:cNvSpPr/>
            <p:nvPr/>
          </p:nvSpPr>
          <p:spPr bwMode="auto">
            <a:xfrm>
              <a:off x="307449" y="1877450"/>
              <a:ext cx="3652931" cy="4010345"/>
            </a:xfrm>
            <a:prstGeom prst="rect">
              <a:avLst/>
            </a:prstGeom>
            <a:solidFill>
              <a:schemeClr val="accent2">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Multi-purpose, comprehensive framework for desktop and web applications</a:t>
              </a:r>
              <a:endParaRPr lang="en-US" sz="2349" kern="0" dirty="0">
                <a:gradFill>
                  <a:gsLst>
                    <a:gs pos="0">
                      <a:srgbClr val="FFFFFF"/>
                    </a:gs>
                    <a:gs pos="100000">
                      <a:srgbClr val="FFFFFF"/>
                    </a:gs>
                  </a:gsLst>
                  <a:lin ang="5400000" scaled="1"/>
                </a:gradFill>
                <a:latin typeface="Segoe UI Semilight"/>
                <a:ea typeface="Segoe UI" pitchFamily="34" charset="0"/>
                <a:cs typeface="Segoe UI" pitchFamily="34" charset="0"/>
              </a:endParaRPr>
            </a:p>
          </p:txBody>
        </p:sp>
        <p:sp>
          <p:nvSpPr>
            <p:cNvPr id="59" name="Rectangle 58"/>
            <p:cNvSpPr/>
            <p:nvPr/>
          </p:nvSpPr>
          <p:spPr bwMode="auto">
            <a:xfrm>
              <a:off x="294493" y="2613092"/>
              <a:ext cx="3652931" cy="65830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2744"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.NET FRAMEWORK</a:t>
              </a:r>
            </a:p>
          </p:txBody>
        </p:sp>
      </p:grpSp>
      <p:sp>
        <p:nvSpPr>
          <p:cNvPr id="2" name="Title 1"/>
          <p:cNvSpPr>
            <a:spLocks noGrp="1"/>
          </p:cNvSpPr>
          <p:nvPr>
            <p:ph type="title"/>
          </p:nvPr>
        </p:nvSpPr>
        <p:spPr>
          <a:xfrm>
            <a:off x="269995" y="308127"/>
            <a:ext cx="11648836" cy="805921"/>
          </a:xfrm>
        </p:spPr>
        <p:txBody>
          <a:bodyPr/>
          <a:lstStyle/>
          <a:p>
            <a:r>
              <a:rPr lang="en-US" sz="4399" dirty="0"/>
              <a:t>Exciting times ahead for .NET</a:t>
            </a:r>
          </a:p>
        </p:txBody>
      </p:sp>
    </p:spTree>
    <p:extLst>
      <p:ext uri="{BB962C8B-B14F-4D97-AF65-F5344CB8AC3E}">
        <p14:creationId xmlns:p14="http://schemas.microsoft.com/office/powerpoint/2010/main" val="31572639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57"/>
                                        </p:tgtEl>
                                        <p:attrNameLst>
                                          <p:attrName>style.visibility</p:attrName>
                                        </p:attrNameLst>
                                      </p:cBhvr>
                                      <p:to>
                                        <p:strVal val="visible"/>
                                      </p:to>
                                    </p:set>
                                    <p:anim calcmode="lin" valueType="num">
                                      <p:cBhvr additive="base">
                                        <p:cTn id="12" dur="500" fill="hold"/>
                                        <p:tgtEl>
                                          <p:spTgt spid="57"/>
                                        </p:tgtEl>
                                        <p:attrNameLst>
                                          <p:attrName>ppt_x</p:attrName>
                                        </p:attrNameLst>
                                      </p:cBhvr>
                                      <p:tavLst>
                                        <p:tav tm="0">
                                          <p:val>
                                            <p:strVal val="0-#ppt_w/2"/>
                                          </p:val>
                                        </p:tav>
                                        <p:tav tm="100000">
                                          <p:val>
                                            <p:strVal val="#ppt_x"/>
                                          </p:val>
                                        </p:tav>
                                      </p:tavLst>
                                    </p:anim>
                                    <p:anim calcmode="lin" valueType="num">
                                      <p:cBhvr additive="base">
                                        <p:cTn id="13" dur="500" fill="hold"/>
                                        <p:tgtEl>
                                          <p:spTgt spid="57"/>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 calcmode="lin" valueType="num">
                                      <p:cBhvr additive="base">
                                        <p:cTn id="16" dur="500" fill="hold"/>
                                        <p:tgtEl>
                                          <p:spTgt spid="42"/>
                                        </p:tgtEl>
                                        <p:attrNameLst>
                                          <p:attrName>ppt_x</p:attrName>
                                        </p:attrNameLst>
                                      </p:cBhvr>
                                      <p:tavLst>
                                        <p:tav tm="0">
                                          <p:val>
                                            <p:strVal val="0-#ppt_w/2"/>
                                          </p:val>
                                        </p:tav>
                                        <p:tav tm="100000">
                                          <p:val>
                                            <p:strVal val="#ppt_x"/>
                                          </p:val>
                                        </p:tav>
                                      </p:tavLst>
                                    </p:anim>
                                    <p:anim calcmode="lin" valueType="num">
                                      <p:cBhvr additive="base">
                                        <p:cTn id="17" dur="500" fill="hold"/>
                                        <p:tgtEl>
                                          <p:spTgt spid="42"/>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8" decel="100000"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additive="base">
                                        <p:cTn id="21" dur="500" fill="hold"/>
                                        <p:tgtEl>
                                          <p:spTgt spid="41"/>
                                        </p:tgtEl>
                                        <p:attrNameLst>
                                          <p:attrName>ppt_x</p:attrName>
                                        </p:attrNameLst>
                                      </p:cBhvr>
                                      <p:tavLst>
                                        <p:tav tm="0">
                                          <p:val>
                                            <p:strVal val="0-#ppt_w/2"/>
                                          </p:val>
                                        </p:tav>
                                        <p:tav tm="100000">
                                          <p:val>
                                            <p:strVal val="#ppt_x"/>
                                          </p:val>
                                        </p:tav>
                                      </p:tavLst>
                                    </p:anim>
                                    <p:anim calcmode="lin" valueType="num">
                                      <p:cBhvr additive="base">
                                        <p:cTn id="22" dur="500" fill="hold"/>
                                        <p:tgtEl>
                                          <p:spTgt spid="41"/>
                                        </p:tgtEl>
                                        <p:attrNameLst>
                                          <p:attrName>ppt_y</p:attrName>
                                        </p:attrNameLst>
                                      </p:cBhvr>
                                      <p:tavLst>
                                        <p:tav tm="0">
                                          <p:val>
                                            <p:strVal val="#ppt_y"/>
                                          </p:val>
                                        </p:tav>
                                        <p:tav tm="100000">
                                          <p:val>
                                            <p:strVal val="#ppt_y"/>
                                          </p:val>
                                        </p:tav>
                                      </p:tavLst>
                                    </p:anim>
                                  </p:childTnLst>
                                </p:cTn>
                              </p:par>
                              <p:par>
                                <p:cTn id="23" presetID="2" presetClass="entr" presetSubtype="8" decel="10000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 calcmode="lin" valueType="num">
                                      <p:cBhvr additive="base">
                                        <p:cTn id="25" dur="500" fill="hold"/>
                                        <p:tgtEl>
                                          <p:spTgt spid="43"/>
                                        </p:tgtEl>
                                        <p:attrNameLst>
                                          <p:attrName>ppt_x</p:attrName>
                                        </p:attrNameLst>
                                      </p:cBhvr>
                                      <p:tavLst>
                                        <p:tav tm="0">
                                          <p:val>
                                            <p:strVal val="0-#ppt_w/2"/>
                                          </p:val>
                                        </p:tav>
                                        <p:tav tm="100000">
                                          <p:val>
                                            <p:strVal val="#ppt_x"/>
                                          </p:val>
                                        </p:tav>
                                      </p:tavLst>
                                    </p:anim>
                                    <p:anim calcmode="lin" valueType="num">
                                      <p:cBhvr additive="base">
                                        <p:cTn id="26"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3" grpId="0" animBg="1"/>
      <p:bldP spid="57" grpId="0" animBg="1"/>
      <p:bldP spid="4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encrypted-tbn2.gstatic.com/images?q=tbn:ANd9GcSqJQE3SwzGHB7tBypVkyD1714fwQrvQh6v1VYUhA82-BtInOc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296" y="1240248"/>
            <a:ext cx="5621395" cy="385822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upload.wikimedia.org/wikipedia/commons/thumb/f/fa/Apple_logo_black.svg/100px-Apple_logo_black.svg.png"/>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40936" y="5362228"/>
            <a:ext cx="952500" cy="952500"/>
          </a:xfrm>
          <a:prstGeom prst="rect">
            <a:avLst/>
          </a:prstGeom>
          <a:noFill/>
          <a:extLst/>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5914" y="5476528"/>
            <a:ext cx="838200" cy="838200"/>
          </a:xfrm>
          <a:prstGeom prst="rect">
            <a:avLst/>
          </a:prstGeom>
        </p:spPr>
      </p:pic>
      <p:pic>
        <p:nvPicPr>
          <p:cNvPr id="5" name="Picture 2" descr="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47989" y="5476528"/>
            <a:ext cx="762000" cy="91440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p:txBody>
          <a:bodyPr/>
          <a:lstStyle/>
          <a:p>
            <a:r>
              <a:rPr lang="en-US" dirty="0">
                <a:solidFill>
                  <a:schemeClr val="bg1"/>
                </a:solidFill>
              </a:rPr>
              <a:t>.NET Core</a:t>
            </a:r>
            <a:endParaRPr lang="es-AR" dirty="0">
              <a:solidFill>
                <a:schemeClr val="bg1"/>
              </a:solidFill>
            </a:endParaRPr>
          </a:p>
        </p:txBody>
      </p:sp>
    </p:spTree>
    <p:extLst>
      <p:ext uri="{BB962C8B-B14F-4D97-AF65-F5344CB8AC3E}">
        <p14:creationId xmlns:p14="http://schemas.microsoft.com/office/powerpoint/2010/main" val="13269728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4033196" y="1188546"/>
            <a:ext cx="2912654" cy="3943242"/>
            <a:chOff x="4115140" y="1211286"/>
            <a:chExt cx="2971833" cy="4023360"/>
          </a:xfrm>
        </p:grpSpPr>
        <p:grpSp>
          <p:nvGrpSpPr>
            <p:cNvPr id="25" name="Group 24"/>
            <p:cNvGrpSpPr/>
            <p:nvPr/>
          </p:nvGrpSpPr>
          <p:grpSpPr>
            <a:xfrm>
              <a:off x="4115140" y="1211286"/>
              <a:ext cx="2971800" cy="4023360"/>
              <a:chOff x="4604403" y="1582077"/>
              <a:chExt cx="3013825" cy="3945389"/>
            </a:xfrm>
          </p:grpSpPr>
          <p:sp>
            <p:nvSpPr>
              <p:cNvPr id="26" name="Rectangle 25"/>
              <p:cNvSpPr/>
              <p:nvPr/>
            </p:nvSpPr>
            <p:spPr bwMode="auto">
              <a:xfrm>
                <a:off x="4604403" y="1582077"/>
                <a:ext cx="3013825" cy="3945389"/>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7" name="TextBox 26"/>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sp>
          <p:nvSpPr>
            <p:cNvPr id="32" name="TextBox 13"/>
            <p:cNvSpPr txBox="1"/>
            <p:nvPr/>
          </p:nvSpPr>
          <p:spPr>
            <a:xfrm>
              <a:off x="4115173" y="1851342"/>
              <a:ext cx="2971800" cy="1920240"/>
            </a:xfrm>
            <a:prstGeom prst="rect">
              <a:avLst/>
            </a:prstGeom>
            <a:noFill/>
          </p:spPr>
          <p:txBody>
            <a:bodyPr wrap="square" lIns="179238" tIns="143391" rIns="179238" bIns="143391" rtlCol="0" anchor="t"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Cross-platform and open source framework optimized for modern </a:t>
              </a:r>
              <a:b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app needs and </a:t>
              </a:r>
              <a:b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developer workflows</a:t>
              </a:r>
            </a:p>
          </p:txBody>
        </p:sp>
      </p:grpSp>
      <p:grpSp>
        <p:nvGrpSpPr>
          <p:cNvPr id="36" name="Group 35"/>
          <p:cNvGrpSpPr/>
          <p:nvPr/>
        </p:nvGrpSpPr>
        <p:grpSpPr>
          <a:xfrm>
            <a:off x="6990595" y="1188547"/>
            <a:ext cx="2912687" cy="3943242"/>
            <a:chOff x="7132627" y="1211287"/>
            <a:chExt cx="2971867" cy="4023360"/>
          </a:xfrm>
        </p:grpSpPr>
        <p:grpSp>
          <p:nvGrpSpPr>
            <p:cNvPr id="37" name="Group 36"/>
            <p:cNvGrpSpPr/>
            <p:nvPr/>
          </p:nvGrpSpPr>
          <p:grpSpPr>
            <a:xfrm>
              <a:off x="7132627" y="1211287"/>
              <a:ext cx="2971800" cy="4023360"/>
              <a:chOff x="7489548" y="1582078"/>
              <a:chExt cx="2917390" cy="3945389"/>
            </a:xfrm>
            <a:solidFill>
              <a:schemeClr val="accent6"/>
            </a:solidFill>
          </p:grpSpPr>
          <p:sp>
            <p:nvSpPr>
              <p:cNvPr id="39" name="Rectangle 38"/>
              <p:cNvSpPr/>
              <p:nvPr/>
            </p:nvSpPr>
            <p:spPr bwMode="auto">
              <a:xfrm>
                <a:off x="7489548" y="1582078"/>
                <a:ext cx="2917390" cy="3945389"/>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0" name="TextBox 39"/>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sp>
          <p:nvSpPr>
            <p:cNvPr id="38" name="TextBox 14"/>
            <p:cNvSpPr txBox="1"/>
            <p:nvPr/>
          </p:nvSpPr>
          <p:spPr>
            <a:xfrm>
              <a:off x="7132693" y="1851342"/>
              <a:ext cx="2971801" cy="1920240"/>
            </a:xfrm>
            <a:prstGeom prst="rect">
              <a:avLst/>
            </a:prstGeom>
            <a:noFill/>
          </p:spPr>
          <p:txBody>
            <a:bodyPr wrap="square" lIns="179238" tIns="143391" rIns="179238" bIns="143391" rtlCol="0" anchor="t"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Cross-platform and open source Mono-based runtime for iOS, OS X, </a:t>
              </a:r>
              <a:b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and Android devices</a:t>
              </a:r>
            </a:p>
          </p:txBody>
        </p:sp>
      </p:grpSp>
      <p:grpSp>
        <p:nvGrpSpPr>
          <p:cNvPr id="4" name="Group 3"/>
          <p:cNvGrpSpPr/>
          <p:nvPr/>
        </p:nvGrpSpPr>
        <p:grpSpPr>
          <a:xfrm>
            <a:off x="1075796" y="1188546"/>
            <a:ext cx="2912622" cy="3943242"/>
            <a:chOff x="1097653" y="1211286"/>
            <a:chExt cx="2971800" cy="4023360"/>
          </a:xfrm>
        </p:grpSpPr>
        <p:grpSp>
          <p:nvGrpSpPr>
            <p:cNvPr id="20" name="Group 19"/>
            <p:cNvGrpSpPr/>
            <p:nvPr/>
          </p:nvGrpSpPr>
          <p:grpSpPr>
            <a:xfrm>
              <a:off x="1097653" y="1211286"/>
              <a:ext cx="2971800" cy="4023360"/>
              <a:chOff x="1719261" y="1582078"/>
              <a:chExt cx="2869373" cy="3945389"/>
            </a:xfrm>
          </p:grpSpPr>
          <p:sp>
            <p:nvSpPr>
              <p:cNvPr id="23" name="Rectangle 22"/>
              <p:cNvSpPr/>
              <p:nvPr/>
            </p:nvSpPr>
            <p:spPr bwMode="auto">
              <a:xfrm>
                <a:off x="1719261" y="1582078"/>
                <a:ext cx="2869373" cy="3945389"/>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4" name="TextBox 23"/>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sp>
          <p:nvSpPr>
            <p:cNvPr id="31" name="TextBox 3"/>
            <p:cNvSpPr txBox="1"/>
            <p:nvPr/>
          </p:nvSpPr>
          <p:spPr>
            <a:xfrm>
              <a:off x="1097653" y="1851342"/>
              <a:ext cx="2971800" cy="1920240"/>
            </a:xfrm>
            <a:prstGeom prst="rect">
              <a:avLst/>
            </a:prstGeom>
            <a:noFill/>
          </p:spPr>
          <p:txBody>
            <a:bodyPr wrap="square" lIns="179238" tIns="143391" rIns="179238" bIns="143391" rtlCol="0" anchor="t"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Platform for .NET applications on Windows</a:t>
              </a:r>
            </a:p>
          </p:txBody>
        </p:sp>
      </p:grpSp>
      <p:grpSp>
        <p:nvGrpSpPr>
          <p:cNvPr id="12" name="Group 1"/>
          <p:cNvGrpSpPr/>
          <p:nvPr/>
        </p:nvGrpSpPr>
        <p:grpSpPr>
          <a:xfrm>
            <a:off x="1075430" y="4229830"/>
            <a:ext cx="8827853" cy="901957"/>
            <a:chOff x="1726124" y="4724401"/>
            <a:chExt cx="8516225" cy="902448"/>
          </a:xfrm>
        </p:grpSpPr>
        <p:sp>
          <p:nvSpPr>
            <p:cNvPr id="13" name="TextBox 2"/>
            <p:cNvSpPr txBox="1"/>
            <p:nvPr/>
          </p:nvSpPr>
          <p:spPr>
            <a:xfrm>
              <a:off x="1726476" y="4724401"/>
              <a:ext cx="8515873" cy="902448"/>
            </a:xfrm>
            <a:prstGeom prst="rect">
              <a:avLst/>
            </a:prstGeom>
            <a:solidFill>
              <a:srgbClr val="000000">
                <a:alpha val="40000"/>
              </a:srgbClr>
            </a:solidFill>
          </p:spPr>
          <p:txBody>
            <a:bodyPr wrap="square" lIns="179238" tIns="143391" rIns="179238" bIns="143391" rtlCol="0" anchor="ctr">
              <a:noAutofit/>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11" name="TextBox 3"/>
            <p:cNvSpPr txBox="1"/>
            <p:nvPr/>
          </p:nvSpPr>
          <p:spPr>
            <a:xfrm>
              <a:off x="1726124" y="4841238"/>
              <a:ext cx="2809805" cy="668773"/>
            </a:xfrm>
            <a:prstGeom prst="rect">
              <a:avLst/>
            </a:prstGeom>
            <a:noFill/>
          </p:spPr>
          <p:txBody>
            <a:bodyPr wrap="square" lIns="179238" tIns="143391" rIns="179238" bIns="143391" rtlCol="0" anchor="ctr"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Distributed with Windows</a:t>
              </a:r>
            </a:p>
          </p:txBody>
        </p:sp>
        <p:sp>
          <p:nvSpPr>
            <p:cNvPr id="21" name="TextBox 13"/>
            <p:cNvSpPr txBox="1"/>
            <p:nvPr/>
          </p:nvSpPr>
          <p:spPr>
            <a:xfrm>
              <a:off x="4579156" y="4841238"/>
              <a:ext cx="2809805" cy="668773"/>
            </a:xfrm>
            <a:prstGeom prst="rect">
              <a:avLst/>
            </a:prstGeom>
            <a:noFill/>
          </p:spPr>
          <p:txBody>
            <a:bodyPr wrap="square" lIns="179238" tIns="143391" rIns="179238" bIns="143391" rtlCol="0" anchor="ctr"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Distributed with app</a:t>
              </a:r>
            </a:p>
          </p:txBody>
        </p:sp>
        <p:sp>
          <p:nvSpPr>
            <p:cNvPr id="22" name="TextBox 14"/>
            <p:cNvSpPr txBox="1"/>
            <p:nvPr/>
          </p:nvSpPr>
          <p:spPr>
            <a:xfrm>
              <a:off x="7432189" y="4841238"/>
              <a:ext cx="2809806" cy="668773"/>
            </a:xfrm>
            <a:prstGeom prst="rect">
              <a:avLst/>
            </a:prstGeom>
            <a:noFill/>
          </p:spPr>
          <p:txBody>
            <a:bodyPr wrap="square" lIns="179238" tIns="143391" rIns="179238" bIns="143391" rtlCol="0" anchor="ctr"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Distributed with app</a:t>
              </a:r>
            </a:p>
          </p:txBody>
        </p:sp>
      </p:grpSp>
      <p:sp>
        <p:nvSpPr>
          <p:cNvPr id="2" name="Title 1"/>
          <p:cNvSpPr>
            <a:spLocks noGrp="1"/>
          </p:cNvSpPr>
          <p:nvPr>
            <p:ph type="title"/>
          </p:nvPr>
        </p:nvSpPr>
        <p:spPr/>
        <p:txBody>
          <a:bodyPr/>
          <a:lstStyle/>
          <a:p>
            <a:r>
              <a:rPr lang="en-US" dirty="0">
                <a:solidFill>
                  <a:schemeClr val="bg1"/>
                </a:solidFill>
              </a:rPr>
              <a:t>.NET today—the family gets bigger</a:t>
            </a:r>
          </a:p>
        </p:txBody>
      </p:sp>
      <p:sp useBgFill="1">
        <p:nvSpPr>
          <p:cNvPr id="16" name="Rectangle 15"/>
          <p:cNvSpPr/>
          <p:nvPr/>
        </p:nvSpPr>
        <p:spPr bwMode="auto">
          <a:xfrm>
            <a:off x="269169" y="5131787"/>
            <a:ext cx="11650488" cy="172483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marL="0" marR="0" lvl="0" indent="0" algn="ctr" defTabSz="913828"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70485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4" decel="10000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750" fill="hold"/>
                                        <p:tgtEl>
                                          <p:spTgt spid="14"/>
                                        </p:tgtEl>
                                        <p:attrNameLst>
                                          <p:attrName>ppt_x</p:attrName>
                                        </p:attrNameLst>
                                      </p:cBhvr>
                                      <p:tavLst>
                                        <p:tav tm="0">
                                          <p:val>
                                            <p:strVal val="#ppt_x"/>
                                          </p:val>
                                        </p:tav>
                                        <p:tav tm="100000">
                                          <p:val>
                                            <p:strVal val="#ppt_x"/>
                                          </p:val>
                                        </p:tav>
                                      </p:tavLst>
                                    </p:anim>
                                    <p:anim calcmode="lin" valueType="num">
                                      <p:cBhvr additive="base">
                                        <p:cTn id="13" dur="750" fill="hold"/>
                                        <p:tgtEl>
                                          <p:spTgt spid="14"/>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 presetClass="entr" presetSubtype="4" decel="100000"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750" fill="hold"/>
                                        <p:tgtEl>
                                          <p:spTgt spid="36"/>
                                        </p:tgtEl>
                                        <p:attrNameLst>
                                          <p:attrName>ppt_x</p:attrName>
                                        </p:attrNameLst>
                                      </p:cBhvr>
                                      <p:tavLst>
                                        <p:tav tm="0">
                                          <p:val>
                                            <p:strVal val="#ppt_x"/>
                                          </p:val>
                                        </p:tav>
                                        <p:tav tm="100000">
                                          <p:val>
                                            <p:strVal val="#ppt_x"/>
                                          </p:val>
                                        </p:tav>
                                      </p:tavLst>
                                    </p:anim>
                                    <p:anim calcmode="lin" valueType="num">
                                      <p:cBhvr additive="base">
                                        <p:cTn id="18" dur="75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decel="10000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1075796" y="1188546"/>
            <a:ext cx="2912622" cy="3943242"/>
            <a:chOff x="1719261" y="1582078"/>
            <a:chExt cx="2869373" cy="3945389"/>
          </a:xfrm>
        </p:grpSpPr>
        <p:sp>
          <p:nvSpPr>
            <p:cNvPr id="88" name="Rectangle 87"/>
            <p:cNvSpPr/>
            <p:nvPr/>
          </p:nvSpPr>
          <p:spPr bwMode="auto">
            <a:xfrm>
              <a:off x="1719261" y="1582078"/>
              <a:ext cx="2869373" cy="3945389"/>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9" name="TextBox 88"/>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grpSp>
        <p:nvGrpSpPr>
          <p:cNvPr id="49" name="Group 48"/>
          <p:cNvGrpSpPr/>
          <p:nvPr/>
        </p:nvGrpSpPr>
        <p:grpSpPr>
          <a:xfrm>
            <a:off x="4033195" y="1188546"/>
            <a:ext cx="2912622" cy="3943242"/>
            <a:chOff x="4604403" y="1582077"/>
            <a:chExt cx="3013825" cy="3945389"/>
          </a:xfrm>
        </p:grpSpPr>
        <p:sp>
          <p:nvSpPr>
            <p:cNvPr id="86" name="Rectangle 85"/>
            <p:cNvSpPr/>
            <p:nvPr/>
          </p:nvSpPr>
          <p:spPr bwMode="auto">
            <a:xfrm>
              <a:off x="4604403" y="1582077"/>
              <a:ext cx="3013825" cy="3945389"/>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7" name="TextBox 86"/>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grpSp>
        <p:nvGrpSpPr>
          <p:cNvPr id="52" name="Group 51"/>
          <p:cNvGrpSpPr/>
          <p:nvPr/>
        </p:nvGrpSpPr>
        <p:grpSpPr>
          <a:xfrm>
            <a:off x="6990594" y="1188547"/>
            <a:ext cx="2912622" cy="3943242"/>
            <a:chOff x="7489548" y="1582078"/>
            <a:chExt cx="2917390" cy="3945389"/>
          </a:xfrm>
          <a:solidFill>
            <a:schemeClr val="accent6"/>
          </a:solidFill>
        </p:grpSpPr>
        <p:sp>
          <p:nvSpPr>
            <p:cNvPr id="84" name="Rectangle 83"/>
            <p:cNvSpPr/>
            <p:nvPr/>
          </p:nvSpPr>
          <p:spPr bwMode="auto">
            <a:xfrm>
              <a:off x="7489548" y="1582078"/>
              <a:ext cx="2917390" cy="3945389"/>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5" name="TextBox 84"/>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sp>
        <p:nvSpPr>
          <p:cNvPr id="56" name="TextBox 55"/>
          <p:cNvSpPr txBox="1"/>
          <p:nvPr/>
        </p:nvSpPr>
        <p:spPr>
          <a:xfrm>
            <a:off x="1075795" y="1905492"/>
            <a:ext cx="8827485" cy="1523525"/>
          </a:xfrm>
          <a:prstGeom prst="rect">
            <a:avLst/>
          </a:prstGeom>
          <a:solidFill>
            <a:srgbClr val="000000">
              <a:alpha val="20000"/>
            </a:srgbClr>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60" name="TextBox 59"/>
          <p:cNvSpPr txBox="1"/>
          <p:nvPr/>
        </p:nvSpPr>
        <p:spPr>
          <a:xfrm>
            <a:off x="269231" y="1905492"/>
            <a:ext cx="716953" cy="1523525"/>
          </a:xfrm>
          <a:prstGeom prst="rect">
            <a:avLst/>
          </a:prstGeom>
          <a:solidFill>
            <a:srgbClr val="CFCFCF"/>
          </a:solidFill>
        </p:spPr>
        <p:txBody>
          <a:bodyPr vert="vert270" wrap="square" lIns="179238" tIns="143391" rIns="179238" bIns="143391" rtlCol="0" anchor="ctr" anchorCtr="0">
            <a:noAutofit/>
          </a:bodyPr>
          <a:lstStyle>
            <a:defPPr>
              <a:defRPr lang="en-US"/>
            </a:defPPr>
            <a:lvl1pPr algn="ctr" defTabSz="914224">
              <a:lnSpc>
                <a:spcPct val="90000"/>
              </a:lnSpc>
              <a:defRPr sz="1600"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APP</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MODELS</a:t>
            </a:r>
          </a:p>
        </p:txBody>
      </p:sp>
      <p:sp>
        <p:nvSpPr>
          <p:cNvPr id="61" name="TextBox 60"/>
          <p:cNvSpPr txBox="1"/>
          <p:nvPr/>
        </p:nvSpPr>
        <p:spPr>
          <a:xfrm>
            <a:off x="1075795" y="3518618"/>
            <a:ext cx="8827485" cy="1523525"/>
          </a:xfrm>
          <a:prstGeom prst="rect">
            <a:avLst/>
          </a:prstGeom>
          <a:solidFill>
            <a:srgbClr val="000000">
              <a:alpha val="20000"/>
            </a:srgbClr>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62" name="TextBox 61"/>
          <p:cNvSpPr txBox="1"/>
          <p:nvPr/>
        </p:nvSpPr>
        <p:spPr>
          <a:xfrm>
            <a:off x="269231" y="3518618"/>
            <a:ext cx="716953" cy="1523525"/>
          </a:xfrm>
          <a:prstGeom prst="rect">
            <a:avLst/>
          </a:prstGeom>
          <a:solidFill>
            <a:srgbClr val="CFCFCF"/>
          </a:solidFill>
        </p:spPr>
        <p:txBody>
          <a:bodyPr vert="vert270" wrap="square" lIns="179238" tIns="143391" rIns="179238" bIns="143391" rtlCol="0" anchor="ctr" anchorCtr="0">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BASE</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LIBRARIES</a:t>
            </a:r>
          </a:p>
        </p:txBody>
      </p:sp>
      <p:grpSp>
        <p:nvGrpSpPr>
          <p:cNvPr id="63" name="Group 62"/>
          <p:cNvGrpSpPr/>
          <p:nvPr/>
        </p:nvGrpSpPr>
        <p:grpSpPr>
          <a:xfrm>
            <a:off x="1075794" y="5266193"/>
            <a:ext cx="8827485" cy="1120239"/>
            <a:chOff x="1973256" y="5222473"/>
            <a:chExt cx="8553106" cy="1120850"/>
          </a:xfrm>
        </p:grpSpPr>
        <p:sp>
          <p:nvSpPr>
            <p:cNvPr id="79" name="TextBox 78"/>
            <p:cNvSpPr txBox="1"/>
            <p:nvPr/>
          </p:nvSpPr>
          <p:spPr>
            <a:xfrm>
              <a:off x="1973256" y="5222473"/>
              <a:ext cx="8553106" cy="1120850"/>
            </a:xfrm>
            <a:prstGeom prst="rect">
              <a:avLst/>
            </a:prstGeom>
            <a:solidFill>
              <a:schemeClr val="accent5"/>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80" name="TextBox 79"/>
            <p:cNvSpPr txBox="1"/>
            <p:nvPr/>
          </p:nvSpPr>
          <p:spPr>
            <a:xfrm>
              <a:off x="2059735"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81" name="TextBox 80"/>
            <p:cNvSpPr txBox="1"/>
            <p:nvPr/>
          </p:nvSpPr>
          <p:spPr>
            <a:xfrm>
              <a:off x="4925243"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82" name="TextBox 81"/>
            <p:cNvSpPr txBox="1"/>
            <p:nvPr/>
          </p:nvSpPr>
          <p:spPr>
            <a:xfrm>
              <a:off x="7790751"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83" name="TextBox 82"/>
            <p:cNvSpPr txBox="1"/>
            <p:nvPr/>
          </p:nvSpPr>
          <p:spPr>
            <a:xfrm>
              <a:off x="1973256" y="5222474"/>
              <a:ext cx="8553106" cy="403506"/>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COMMON INFRASTRUCTURE</a:t>
              </a:r>
            </a:p>
          </p:txBody>
        </p:sp>
      </p:grpSp>
      <p:sp>
        <p:nvSpPr>
          <p:cNvPr id="26" name="TextBox 25"/>
          <p:cNvSpPr txBox="1"/>
          <p:nvPr/>
        </p:nvSpPr>
        <p:spPr>
          <a:xfrm>
            <a:off x="1165049"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Base Class Library</a:t>
            </a:r>
          </a:p>
        </p:txBody>
      </p:sp>
      <p:sp>
        <p:nvSpPr>
          <p:cNvPr id="29" name="TextBox 28"/>
          <p:cNvSpPr txBox="1"/>
          <p:nvPr/>
        </p:nvSpPr>
        <p:spPr>
          <a:xfrm>
            <a:off x="4122448"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 Core Library</a:t>
            </a:r>
          </a:p>
        </p:txBody>
      </p:sp>
      <p:sp>
        <p:nvSpPr>
          <p:cNvPr id="31" name="TextBox 30"/>
          <p:cNvSpPr txBox="1"/>
          <p:nvPr/>
        </p:nvSpPr>
        <p:spPr>
          <a:xfrm>
            <a:off x="7079847"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Mono Class Library</a:t>
            </a:r>
          </a:p>
        </p:txBody>
      </p:sp>
      <p:grpSp>
        <p:nvGrpSpPr>
          <p:cNvPr id="5" name="Group 4"/>
          <p:cNvGrpSpPr/>
          <p:nvPr/>
        </p:nvGrpSpPr>
        <p:grpSpPr>
          <a:xfrm>
            <a:off x="1165049" y="2062325"/>
            <a:ext cx="2733384" cy="1209859"/>
            <a:chOff x="1188720" y="2356171"/>
            <a:chExt cx="2788920" cy="1234440"/>
          </a:xfrm>
        </p:grpSpPr>
        <p:sp>
          <p:nvSpPr>
            <p:cNvPr id="37" name="TextBox 36"/>
            <p:cNvSpPr txBox="1"/>
            <p:nvPr/>
          </p:nvSpPr>
          <p:spPr>
            <a:xfrm>
              <a:off x="1897380" y="2996251"/>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ASP.NET</a:t>
              </a:r>
            </a:p>
          </p:txBody>
        </p:sp>
        <p:grpSp>
          <p:nvGrpSpPr>
            <p:cNvPr id="4" name="Group 3"/>
            <p:cNvGrpSpPr/>
            <p:nvPr/>
          </p:nvGrpSpPr>
          <p:grpSpPr>
            <a:xfrm>
              <a:off x="1188720" y="2356171"/>
              <a:ext cx="2788920" cy="594360"/>
              <a:chOff x="1645920" y="2384389"/>
              <a:chExt cx="2417064" cy="594360"/>
            </a:xfrm>
          </p:grpSpPr>
          <p:sp>
            <p:nvSpPr>
              <p:cNvPr id="38" name="TextBox 37"/>
              <p:cNvSpPr txBox="1"/>
              <p:nvPr/>
            </p:nvSpPr>
            <p:spPr>
              <a:xfrm>
                <a:off x="2874264"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Windows Forms</a:t>
                </a:r>
              </a:p>
            </p:txBody>
          </p:sp>
          <p:sp>
            <p:nvSpPr>
              <p:cNvPr id="39" name="TextBox 38"/>
              <p:cNvSpPr txBox="1"/>
              <p:nvPr/>
            </p:nvSpPr>
            <p:spPr>
              <a:xfrm>
                <a:off x="1645920"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WPF</a:t>
                </a:r>
              </a:p>
            </p:txBody>
          </p:sp>
        </p:grpSp>
      </p:grpSp>
      <p:grpSp>
        <p:nvGrpSpPr>
          <p:cNvPr id="8" name="Group 7"/>
          <p:cNvGrpSpPr/>
          <p:nvPr/>
        </p:nvGrpSpPr>
        <p:grpSpPr>
          <a:xfrm>
            <a:off x="4122480" y="2062325"/>
            <a:ext cx="2733384" cy="1209859"/>
            <a:chOff x="4206240" y="2102819"/>
            <a:chExt cx="2788920" cy="1234440"/>
          </a:xfrm>
        </p:grpSpPr>
        <p:sp>
          <p:nvSpPr>
            <p:cNvPr id="40" name="TextBox 39"/>
            <p:cNvSpPr txBox="1"/>
            <p:nvPr/>
          </p:nvSpPr>
          <p:spPr>
            <a:xfrm>
              <a:off x="4206240" y="210281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UWP</a:t>
              </a:r>
            </a:p>
          </p:txBody>
        </p:sp>
        <p:sp>
          <p:nvSpPr>
            <p:cNvPr id="41" name="TextBox 40"/>
            <p:cNvSpPr txBox="1"/>
            <p:nvPr/>
          </p:nvSpPr>
          <p:spPr>
            <a:xfrm>
              <a:off x="5257800" y="274289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ASP.NET Core</a:t>
              </a:r>
            </a:p>
          </p:txBody>
        </p:sp>
      </p:grpSp>
      <p:grpSp>
        <p:nvGrpSpPr>
          <p:cNvPr id="9" name="Group 8"/>
          <p:cNvGrpSpPr/>
          <p:nvPr/>
        </p:nvGrpSpPr>
        <p:grpSpPr>
          <a:xfrm>
            <a:off x="7079911" y="2062325"/>
            <a:ext cx="2733384" cy="1209859"/>
            <a:chOff x="7223760" y="2102819"/>
            <a:chExt cx="2788920" cy="1234440"/>
          </a:xfrm>
        </p:grpSpPr>
        <p:sp>
          <p:nvSpPr>
            <p:cNvPr id="44" name="TextBox 43"/>
            <p:cNvSpPr txBox="1"/>
            <p:nvPr/>
          </p:nvSpPr>
          <p:spPr>
            <a:xfrm>
              <a:off x="7223760" y="210281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iOS</a:t>
              </a:r>
            </a:p>
          </p:txBody>
        </p:sp>
        <p:sp>
          <p:nvSpPr>
            <p:cNvPr id="45" name="TextBox 44"/>
            <p:cNvSpPr txBox="1"/>
            <p:nvPr/>
          </p:nvSpPr>
          <p:spPr>
            <a:xfrm>
              <a:off x="8641080" y="242285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Android</a:t>
              </a:r>
            </a:p>
          </p:txBody>
        </p:sp>
        <p:sp>
          <p:nvSpPr>
            <p:cNvPr id="32" name="TextBox 31"/>
            <p:cNvSpPr txBox="1"/>
            <p:nvPr/>
          </p:nvSpPr>
          <p:spPr>
            <a:xfrm>
              <a:off x="7223760" y="274289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OS X</a:t>
              </a:r>
            </a:p>
          </p:txBody>
        </p:sp>
      </p:grpSp>
      <p:sp>
        <p:nvSpPr>
          <p:cNvPr id="3" name="Title 2"/>
          <p:cNvSpPr>
            <a:spLocks noGrp="1"/>
          </p:cNvSpPr>
          <p:nvPr>
            <p:ph type="title"/>
          </p:nvPr>
        </p:nvSpPr>
        <p:spPr/>
        <p:txBody>
          <a:bodyPr/>
          <a:lstStyle/>
          <a:p>
            <a:r>
              <a:rPr lang="en-US" dirty="0">
                <a:solidFill>
                  <a:schemeClr val="bg1"/>
                </a:solidFill>
              </a:rPr>
              <a:t>.NET today—app models and libraries</a:t>
            </a:r>
          </a:p>
        </p:txBody>
      </p:sp>
    </p:spTree>
    <p:extLst>
      <p:ext uri="{BB962C8B-B14F-4D97-AF65-F5344CB8AC3E}">
        <p14:creationId xmlns:p14="http://schemas.microsoft.com/office/powerpoint/2010/main" val="354344655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.NET today—reusing code</a:t>
            </a:r>
          </a:p>
        </p:txBody>
      </p:sp>
      <p:cxnSp>
        <p:nvCxnSpPr>
          <p:cNvPr id="51" name="Straight Connector 50"/>
          <p:cNvCxnSpPr/>
          <p:nvPr/>
        </p:nvCxnSpPr>
        <p:spPr>
          <a:xfrm>
            <a:off x="10257622" y="2012537"/>
            <a:ext cx="0" cy="672144"/>
          </a:xfrm>
          <a:prstGeom prst="line">
            <a:avLst/>
          </a:prstGeom>
          <a:solidFill>
            <a:schemeClr val="tx1">
              <a:lumMod val="50000"/>
              <a:lumOff val="50000"/>
            </a:schemeClr>
          </a:solidFill>
          <a:ln w="28575">
            <a:solidFill>
              <a:srgbClr val="7F7F7F"/>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5" name="Group 4"/>
          <p:cNvGrpSpPr/>
          <p:nvPr/>
        </p:nvGrpSpPr>
        <p:grpSpPr>
          <a:xfrm>
            <a:off x="6381595" y="2639873"/>
            <a:ext cx="3002241" cy="399065"/>
            <a:chOff x="7223760" y="3680142"/>
            <a:chExt cx="3063240" cy="407173"/>
          </a:xfrm>
        </p:grpSpPr>
        <p:sp>
          <p:nvSpPr>
            <p:cNvPr id="52" name="TextBox 51"/>
            <p:cNvSpPr txBox="1"/>
            <p:nvPr/>
          </p:nvSpPr>
          <p:spPr>
            <a:xfrm>
              <a:off x="7223760" y="3680142"/>
              <a:ext cx="2788920" cy="407173"/>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Implementation 3</a:t>
              </a:r>
            </a:p>
          </p:txBody>
        </p:sp>
        <p:cxnSp>
          <p:nvCxnSpPr>
            <p:cNvPr id="55" name="Straight Connector 54"/>
            <p:cNvCxnSpPr/>
            <p:nvPr/>
          </p:nvCxnSpPr>
          <p:spPr>
            <a:xfrm>
              <a:off x="10012680" y="3883728"/>
              <a:ext cx="274320" cy="0"/>
            </a:xfrm>
            <a:prstGeom prst="line">
              <a:avLst/>
            </a:prstGeom>
            <a:solidFill>
              <a:schemeClr val="tx1">
                <a:lumMod val="50000"/>
                <a:lumOff val="50000"/>
              </a:schemeClr>
            </a:solidFill>
            <a:ln w="28575">
              <a:solidFill>
                <a:srgbClr val="000000">
                  <a:alpha val="40000"/>
                </a:srgbClr>
              </a:solidFill>
              <a:prstDash val="sysDash"/>
            </a:ln>
          </p:spPr>
          <p:style>
            <a:lnRef idx="2">
              <a:schemeClr val="accent1">
                <a:shade val="50000"/>
              </a:schemeClr>
            </a:lnRef>
            <a:fillRef idx="1">
              <a:schemeClr val="accent1"/>
            </a:fillRef>
            <a:effectRef idx="0">
              <a:schemeClr val="accent1"/>
            </a:effectRef>
            <a:fontRef idx="minor">
              <a:schemeClr val="lt1"/>
            </a:fontRef>
          </p:style>
        </p:cxnSp>
      </p:grpSp>
      <p:grpSp>
        <p:nvGrpSpPr>
          <p:cNvPr id="2" name="Group 1"/>
          <p:cNvGrpSpPr/>
          <p:nvPr/>
        </p:nvGrpSpPr>
        <p:grpSpPr>
          <a:xfrm>
            <a:off x="466732" y="3177588"/>
            <a:ext cx="8917104" cy="399065"/>
            <a:chOff x="1188720" y="4594542"/>
            <a:chExt cx="9098280" cy="407173"/>
          </a:xfrm>
        </p:grpSpPr>
        <p:cxnSp>
          <p:nvCxnSpPr>
            <p:cNvPr id="53" name="Straight Connector 52"/>
            <p:cNvCxnSpPr/>
            <p:nvPr/>
          </p:nvCxnSpPr>
          <p:spPr>
            <a:xfrm flipV="1">
              <a:off x="3977640" y="4798128"/>
              <a:ext cx="6309360" cy="0"/>
            </a:xfrm>
            <a:prstGeom prst="line">
              <a:avLst/>
            </a:prstGeom>
            <a:solidFill>
              <a:schemeClr val="tx1">
                <a:lumMod val="50000"/>
                <a:lumOff val="50000"/>
              </a:schemeClr>
            </a:solidFill>
            <a:ln w="28575">
              <a:solidFill>
                <a:srgbClr val="000000">
                  <a:alpha val="40000"/>
                </a:srgbClr>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57" name="TextBox 56"/>
            <p:cNvSpPr txBox="1"/>
            <p:nvPr/>
          </p:nvSpPr>
          <p:spPr>
            <a:xfrm>
              <a:off x="1188720" y="4594542"/>
              <a:ext cx="2788920" cy="407173"/>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a:defRPr sz="1400">
                  <a:solidFill>
                    <a:schemeClr val="bg1"/>
                  </a:solidFill>
                  <a:latin typeface="Segoe UI Light" panose="020B0502040204020203" pitchFamily="34" charset="0"/>
                  <a:cs typeface="Segoe UI Light" panose="020B0502040204020203" pitchFamily="34" charset="0"/>
                </a:defRPr>
              </a:lvl1pPr>
            </a:lstStyle>
            <a:p>
              <a:pPr marL="0" marR="0" lvl="0" indent="0" algn="ctr" defTabSz="895945"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Implementation 1</a:t>
              </a:r>
            </a:p>
          </p:txBody>
        </p:sp>
      </p:grpSp>
      <p:grpSp>
        <p:nvGrpSpPr>
          <p:cNvPr id="4" name="Group 3"/>
          <p:cNvGrpSpPr/>
          <p:nvPr/>
        </p:nvGrpSpPr>
        <p:grpSpPr>
          <a:xfrm>
            <a:off x="3424163" y="2908731"/>
            <a:ext cx="5959673" cy="399065"/>
            <a:chOff x="4206240" y="4137342"/>
            <a:chExt cx="6080760" cy="407173"/>
          </a:xfrm>
        </p:grpSpPr>
        <p:sp>
          <p:nvSpPr>
            <p:cNvPr id="56" name="TextBox 55"/>
            <p:cNvSpPr txBox="1"/>
            <p:nvPr/>
          </p:nvSpPr>
          <p:spPr>
            <a:xfrm>
              <a:off x="4206240" y="4137342"/>
              <a:ext cx="2788920" cy="407173"/>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Implementation 2</a:t>
              </a:r>
            </a:p>
          </p:txBody>
        </p:sp>
        <p:cxnSp>
          <p:nvCxnSpPr>
            <p:cNvPr id="37" name="Straight Connector 36"/>
            <p:cNvCxnSpPr/>
            <p:nvPr/>
          </p:nvCxnSpPr>
          <p:spPr>
            <a:xfrm flipV="1">
              <a:off x="6995160" y="4326335"/>
              <a:ext cx="3291840" cy="0"/>
            </a:xfrm>
            <a:prstGeom prst="line">
              <a:avLst/>
            </a:prstGeom>
            <a:solidFill>
              <a:schemeClr val="tx1">
                <a:lumMod val="50000"/>
                <a:lumOff val="50000"/>
              </a:schemeClr>
            </a:solidFill>
            <a:ln w="28575">
              <a:solidFill>
                <a:srgbClr val="000000">
                  <a:alpha val="40000"/>
                </a:srgbClr>
              </a:solidFill>
              <a:prstDash val="sysDash"/>
            </a:ln>
          </p:spPr>
          <p:style>
            <a:lnRef idx="2">
              <a:schemeClr val="accent1">
                <a:shade val="50000"/>
              </a:schemeClr>
            </a:lnRef>
            <a:fillRef idx="1">
              <a:schemeClr val="accent1"/>
            </a:fillRef>
            <a:effectRef idx="0">
              <a:schemeClr val="accent1"/>
            </a:effectRef>
            <a:fontRef idx="minor">
              <a:schemeClr val="lt1"/>
            </a:fontRef>
          </p:style>
        </p:cxnSp>
      </p:grpSp>
      <p:sp>
        <p:nvSpPr>
          <p:cNvPr id="36" name="Rectangle 35"/>
          <p:cNvSpPr/>
          <p:nvPr/>
        </p:nvSpPr>
        <p:spPr bwMode="auto">
          <a:xfrm>
            <a:off x="2323845" y="1354816"/>
            <a:ext cx="8158441" cy="2928621"/>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Difficult to reuse skills</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Need to master 3+1 base class libraries</a:t>
            </a:r>
          </a:p>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Difficult to reuse code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Need to target a small common denominator</a:t>
            </a:r>
          </a:p>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Difficult to innovate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Need implementations on each platform</a:t>
            </a:r>
          </a:p>
        </p:txBody>
      </p:sp>
      <p:sp>
        <p:nvSpPr>
          <p:cNvPr id="38" name="Pentagon 37"/>
          <p:cNvSpPr/>
          <p:nvPr/>
        </p:nvSpPr>
        <p:spPr bwMode="auto">
          <a:xfrm>
            <a:off x="429275" y="1354816"/>
            <a:ext cx="2688574" cy="2928621"/>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CHALLENGES</a:t>
            </a:r>
          </a:p>
        </p:txBody>
      </p:sp>
    </p:spTree>
    <p:extLst>
      <p:ext uri="{BB962C8B-B14F-4D97-AF65-F5344CB8AC3E}">
        <p14:creationId xmlns:p14="http://schemas.microsoft.com/office/powerpoint/2010/main" val="426330356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1075794" y="5266193"/>
            <a:ext cx="8827485" cy="1120239"/>
            <a:chOff x="1973256" y="5222473"/>
            <a:chExt cx="8553106" cy="1120850"/>
          </a:xfrm>
        </p:grpSpPr>
        <p:sp>
          <p:nvSpPr>
            <p:cNvPr id="46" name="TextBox 45"/>
            <p:cNvSpPr txBox="1"/>
            <p:nvPr/>
          </p:nvSpPr>
          <p:spPr>
            <a:xfrm>
              <a:off x="1973256" y="5222473"/>
              <a:ext cx="8553106" cy="1120850"/>
            </a:xfrm>
            <a:prstGeom prst="rect">
              <a:avLst/>
            </a:prstGeom>
            <a:solidFill>
              <a:schemeClr val="accent5"/>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48" name="TextBox 47"/>
            <p:cNvSpPr txBox="1"/>
            <p:nvPr/>
          </p:nvSpPr>
          <p:spPr>
            <a:xfrm>
              <a:off x="2059735"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49" name="TextBox 48"/>
            <p:cNvSpPr txBox="1"/>
            <p:nvPr/>
          </p:nvSpPr>
          <p:spPr>
            <a:xfrm>
              <a:off x="4925243"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50" name="TextBox 49"/>
            <p:cNvSpPr txBox="1"/>
            <p:nvPr/>
          </p:nvSpPr>
          <p:spPr>
            <a:xfrm>
              <a:off x="7790751"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51" name="TextBox 50"/>
            <p:cNvSpPr txBox="1"/>
            <p:nvPr/>
          </p:nvSpPr>
          <p:spPr>
            <a:xfrm>
              <a:off x="1973256" y="5222474"/>
              <a:ext cx="8553106" cy="403506"/>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COMMON INFRASTRUCTURE</a:t>
              </a:r>
            </a:p>
          </p:txBody>
        </p:sp>
      </p:grpSp>
      <p:grpSp>
        <p:nvGrpSpPr>
          <p:cNvPr id="5" name="Group 4"/>
          <p:cNvGrpSpPr/>
          <p:nvPr/>
        </p:nvGrpSpPr>
        <p:grpSpPr>
          <a:xfrm>
            <a:off x="6990594" y="1188546"/>
            <a:ext cx="2912622" cy="2330098"/>
            <a:chOff x="7132627" y="1211287"/>
            <a:chExt cx="2971800" cy="2377440"/>
          </a:xfrm>
        </p:grpSpPr>
        <p:grpSp>
          <p:nvGrpSpPr>
            <p:cNvPr id="39" name="Group 38"/>
            <p:cNvGrpSpPr/>
            <p:nvPr/>
          </p:nvGrpSpPr>
          <p:grpSpPr>
            <a:xfrm>
              <a:off x="7132627" y="1211287"/>
              <a:ext cx="2971800" cy="2377440"/>
              <a:chOff x="7489548" y="1582078"/>
              <a:chExt cx="2917390" cy="2331366"/>
            </a:xfrm>
            <a:solidFill>
              <a:schemeClr val="accent6"/>
            </a:solidFill>
          </p:grpSpPr>
          <p:sp>
            <p:nvSpPr>
              <p:cNvPr id="40" name="Rectangle 39"/>
              <p:cNvSpPr/>
              <p:nvPr/>
            </p:nvSpPr>
            <p:spPr bwMode="auto">
              <a:xfrm>
                <a:off x="7489548" y="1582078"/>
                <a:ext cx="2917390" cy="2331366"/>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1" name="TextBox 40"/>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grpSp>
          <p:nvGrpSpPr>
            <p:cNvPr id="67" name="Group 66"/>
            <p:cNvGrpSpPr/>
            <p:nvPr/>
          </p:nvGrpSpPr>
          <p:grpSpPr>
            <a:xfrm>
              <a:off x="7223760" y="2102819"/>
              <a:ext cx="2788920" cy="1234440"/>
              <a:chOff x="7223760" y="2102819"/>
              <a:chExt cx="2788920" cy="1234440"/>
            </a:xfrm>
          </p:grpSpPr>
          <p:sp>
            <p:nvSpPr>
              <p:cNvPr id="68" name="TextBox 67"/>
              <p:cNvSpPr txBox="1"/>
              <p:nvPr/>
            </p:nvSpPr>
            <p:spPr>
              <a:xfrm>
                <a:off x="7223760" y="210281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iOS</a:t>
                </a:r>
              </a:p>
            </p:txBody>
          </p:sp>
          <p:sp>
            <p:nvSpPr>
              <p:cNvPr id="69" name="TextBox 68"/>
              <p:cNvSpPr txBox="1"/>
              <p:nvPr/>
            </p:nvSpPr>
            <p:spPr>
              <a:xfrm>
                <a:off x="8641080" y="242285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Android</a:t>
                </a:r>
              </a:p>
            </p:txBody>
          </p:sp>
          <p:sp>
            <p:nvSpPr>
              <p:cNvPr id="70" name="TextBox 69"/>
              <p:cNvSpPr txBox="1"/>
              <p:nvPr/>
            </p:nvSpPr>
            <p:spPr>
              <a:xfrm>
                <a:off x="7223760" y="274289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OS X</a:t>
                </a:r>
                <a:endPar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sp>
        <p:nvSpPr>
          <p:cNvPr id="3" name="Title 2"/>
          <p:cNvSpPr>
            <a:spLocks noGrp="1"/>
          </p:cNvSpPr>
          <p:nvPr>
            <p:ph type="title"/>
          </p:nvPr>
        </p:nvSpPr>
        <p:spPr/>
        <p:txBody>
          <a:bodyPr/>
          <a:lstStyle/>
          <a:p>
            <a:r>
              <a:rPr lang="en-US" dirty="0">
                <a:solidFill>
                  <a:schemeClr val="bg1"/>
                </a:solidFill>
              </a:rPr>
              <a:t>.NET tomorrow</a:t>
            </a:r>
          </a:p>
        </p:txBody>
      </p:sp>
      <p:sp>
        <p:nvSpPr>
          <p:cNvPr id="47" name="TextBox 46"/>
          <p:cNvSpPr txBox="1"/>
          <p:nvPr/>
        </p:nvSpPr>
        <p:spPr>
          <a:xfrm>
            <a:off x="1075795" y="3563429"/>
            <a:ext cx="8827485" cy="1657954"/>
          </a:xfrm>
          <a:prstGeom prst="rect">
            <a:avLst/>
          </a:prstGeom>
          <a:solidFill>
            <a:schemeClr val="accent2"/>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STANDARD LIBRARY</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One library to rule them all</a:t>
            </a:r>
          </a:p>
        </p:txBody>
      </p:sp>
      <p:grpSp>
        <p:nvGrpSpPr>
          <p:cNvPr id="2" name="Group 1"/>
          <p:cNvGrpSpPr/>
          <p:nvPr/>
        </p:nvGrpSpPr>
        <p:grpSpPr>
          <a:xfrm>
            <a:off x="1075796" y="1188545"/>
            <a:ext cx="2912622" cy="2330098"/>
            <a:chOff x="1097653" y="1211286"/>
            <a:chExt cx="2971800" cy="2377440"/>
          </a:xfrm>
        </p:grpSpPr>
        <p:grpSp>
          <p:nvGrpSpPr>
            <p:cNvPr id="32" name="Group 31"/>
            <p:cNvGrpSpPr/>
            <p:nvPr/>
          </p:nvGrpSpPr>
          <p:grpSpPr>
            <a:xfrm>
              <a:off x="1097653" y="1211286"/>
              <a:ext cx="2971800" cy="2377440"/>
              <a:chOff x="1719261" y="1582078"/>
              <a:chExt cx="2869373" cy="2331367"/>
            </a:xfrm>
          </p:grpSpPr>
          <p:sp>
            <p:nvSpPr>
              <p:cNvPr id="34" name="Rectangle 33"/>
              <p:cNvSpPr/>
              <p:nvPr/>
            </p:nvSpPr>
            <p:spPr bwMode="auto">
              <a:xfrm>
                <a:off x="1719261" y="1582078"/>
                <a:ext cx="2869373" cy="2331367"/>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5" name="TextBox 34"/>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grpSp>
          <p:nvGrpSpPr>
            <p:cNvPr id="71" name="Group 70"/>
            <p:cNvGrpSpPr/>
            <p:nvPr/>
          </p:nvGrpSpPr>
          <p:grpSpPr>
            <a:xfrm>
              <a:off x="1188720" y="2102819"/>
              <a:ext cx="2788920" cy="1234440"/>
              <a:chOff x="1188720" y="2356171"/>
              <a:chExt cx="2788920" cy="1234440"/>
            </a:xfrm>
          </p:grpSpPr>
          <p:sp>
            <p:nvSpPr>
              <p:cNvPr id="72" name="TextBox 71"/>
              <p:cNvSpPr txBox="1"/>
              <p:nvPr/>
            </p:nvSpPr>
            <p:spPr>
              <a:xfrm>
                <a:off x="1897380" y="2996251"/>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a:t>
                </a:r>
              </a:p>
            </p:txBody>
          </p:sp>
          <p:grpSp>
            <p:nvGrpSpPr>
              <p:cNvPr id="73" name="Group 72"/>
              <p:cNvGrpSpPr/>
              <p:nvPr/>
            </p:nvGrpSpPr>
            <p:grpSpPr>
              <a:xfrm>
                <a:off x="1188720" y="2356171"/>
                <a:ext cx="2788920" cy="594360"/>
                <a:chOff x="1645920" y="2384389"/>
                <a:chExt cx="2417064" cy="594360"/>
              </a:xfrm>
            </p:grpSpPr>
            <p:sp>
              <p:nvSpPr>
                <p:cNvPr id="74" name="TextBox 73"/>
                <p:cNvSpPr txBox="1"/>
                <p:nvPr/>
              </p:nvSpPr>
              <p:spPr>
                <a:xfrm>
                  <a:off x="2874264"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Windows Forms</a:t>
                  </a:r>
                </a:p>
              </p:txBody>
            </p:sp>
            <p:sp>
              <p:nvSpPr>
                <p:cNvPr id="75" name="TextBox 74"/>
                <p:cNvSpPr txBox="1"/>
                <p:nvPr/>
              </p:nvSpPr>
              <p:spPr>
                <a:xfrm>
                  <a:off x="1645920"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WPF</a:t>
                  </a:r>
                </a:p>
              </p:txBody>
            </p:sp>
          </p:grpSp>
        </p:grpSp>
      </p:grpSp>
      <p:grpSp>
        <p:nvGrpSpPr>
          <p:cNvPr id="4" name="Group 3"/>
          <p:cNvGrpSpPr/>
          <p:nvPr/>
        </p:nvGrpSpPr>
        <p:grpSpPr>
          <a:xfrm>
            <a:off x="4033195" y="1188545"/>
            <a:ext cx="2912622" cy="2330098"/>
            <a:chOff x="4115140" y="1211286"/>
            <a:chExt cx="2971800" cy="2377440"/>
          </a:xfrm>
        </p:grpSpPr>
        <p:grpSp>
          <p:nvGrpSpPr>
            <p:cNvPr id="36" name="Group 35"/>
            <p:cNvGrpSpPr/>
            <p:nvPr/>
          </p:nvGrpSpPr>
          <p:grpSpPr>
            <a:xfrm>
              <a:off x="4115140" y="1211286"/>
              <a:ext cx="2971800" cy="2377440"/>
              <a:chOff x="4604403" y="1582077"/>
              <a:chExt cx="3013825" cy="2331366"/>
            </a:xfrm>
          </p:grpSpPr>
          <p:sp>
            <p:nvSpPr>
              <p:cNvPr id="37" name="Rectangle 36"/>
              <p:cNvSpPr/>
              <p:nvPr/>
            </p:nvSpPr>
            <p:spPr bwMode="auto">
              <a:xfrm>
                <a:off x="4604403" y="1582077"/>
                <a:ext cx="3013825" cy="2331366"/>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8" name="TextBox 37"/>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grpSp>
          <p:nvGrpSpPr>
            <p:cNvPr id="76" name="Group 75"/>
            <p:cNvGrpSpPr/>
            <p:nvPr/>
          </p:nvGrpSpPr>
          <p:grpSpPr>
            <a:xfrm>
              <a:off x="4206240" y="2102819"/>
              <a:ext cx="2788920" cy="1234440"/>
              <a:chOff x="4206240" y="2102819"/>
              <a:chExt cx="2788920" cy="1234440"/>
            </a:xfrm>
          </p:grpSpPr>
          <p:sp>
            <p:nvSpPr>
              <p:cNvPr id="77" name="TextBox 76"/>
              <p:cNvSpPr txBox="1"/>
              <p:nvPr/>
            </p:nvSpPr>
            <p:spPr>
              <a:xfrm>
                <a:off x="4206240" y="210281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UWP</a:t>
                </a:r>
              </a:p>
            </p:txBody>
          </p:sp>
          <p:sp>
            <p:nvSpPr>
              <p:cNvPr id="78" name="TextBox 77"/>
              <p:cNvSpPr txBox="1"/>
              <p:nvPr/>
            </p:nvSpPr>
            <p:spPr>
              <a:xfrm>
                <a:off x="5257800" y="274289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 Core</a:t>
                </a:r>
              </a:p>
            </p:txBody>
          </p:sp>
        </p:grpSp>
      </p:grpSp>
    </p:spTree>
    <p:extLst>
      <p:ext uri="{BB962C8B-B14F-4D97-AF65-F5344CB8AC3E}">
        <p14:creationId xmlns:p14="http://schemas.microsoft.com/office/powerpoint/2010/main" val="182297017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Box 71"/>
          <p:cNvSpPr txBox="1"/>
          <p:nvPr/>
        </p:nvSpPr>
        <p:spPr>
          <a:xfrm>
            <a:off x="618714" y="2738144"/>
            <a:ext cx="8827485" cy="1657954"/>
          </a:xfrm>
          <a:prstGeom prst="rect">
            <a:avLst/>
          </a:prstGeom>
          <a:solidFill>
            <a:schemeClr val="accent2"/>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endParaRPr kumimoji="0" lang="en-US" sz="176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endParaRPr>
          </a:p>
        </p:txBody>
      </p:sp>
      <p:sp>
        <p:nvSpPr>
          <p:cNvPr id="3" name="Title 2"/>
          <p:cNvSpPr>
            <a:spLocks noGrp="1"/>
          </p:cNvSpPr>
          <p:nvPr>
            <p:ph type="title"/>
          </p:nvPr>
        </p:nvSpPr>
        <p:spPr/>
        <p:txBody>
          <a:bodyPr/>
          <a:lstStyle/>
          <a:p>
            <a:r>
              <a:rPr lang="en-US" dirty="0">
                <a:solidFill>
                  <a:schemeClr val="bg1"/>
                </a:solidFill>
              </a:rPr>
              <a:t>.NET tomorrow—reusing code</a:t>
            </a:r>
          </a:p>
        </p:txBody>
      </p:sp>
      <p:sp>
        <p:nvSpPr>
          <p:cNvPr id="35" name="TextBox 34"/>
          <p:cNvSpPr txBox="1"/>
          <p:nvPr/>
        </p:nvSpPr>
        <p:spPr>
          <a:xfrm>
            <a:off x="707968" y="3723954"/>
            <a:ext cx="8648246"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1250">
                      <a:srgbClr val="FFFFFF"/>
                    </a:gs>
                    <a:gs pos="100000">
                      <a:srgbClr val="FFFFFF"/>
                    </a:gs>
                  </a:gsLst>
                  <a:lin ang="5400000" scaled="0"/>
                </a:gradFill>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Full implementations</a:t>
            </a:r>
          </a:p>
        </p:txBody>
      </p:sp>
      <p:sp>
        <p:nvSpPr>
          <p:cNvPr id="36" name="TextBox 35"/>
          <p:cNvSpPr txBox="1"/>
          <p:nvPr/>
        </p:nvSpPr>
        <p:spPr>
          <a:xfrm>
            <a:off x="707968" y="2827763"/>
            <a:ext cx="8648246"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1250">
                      <a:srgbClr val="FFFFFF"/>
                    </a:gs>
                    <a:gs pos="100000">
                      <a:srgbClr val="FFFFFF"/>
                    </a:gs>
                  </a:gsLst>
                  <a:lin ang="5400000" scaled="0"/>
                </a:gradFill>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Reference implementations</a:t>
            </a:r>
          </a:p>
        </p:txBody>
      </p:sp>
      <p:cxnSp>
        <p:nvCxnSpPr>
          <p:cNvPr id="38" name="Straight Connector 37"/>
          <p:cNvCxnSpPr/>
          <p:nvPr/>
        </p:nvCxnSpPr>
        <p:spPr>
          <a:xfrm rot="5400000">
            <a:off x="9707609" y="2760548"/>
            <a:ext cx="0" cy="716953"/>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0" name="Straight Connector 39"/>
          <p:cNvCxnSpPr/>
          <p:nvPr/>
        </p:nvCxnSpPr>
        <p:spPr>
          <a:xfrm rot="5400000">
            <a:off x="9707609" y="3656740"/>
            <a:ext cx="0" cy="716953"/>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5" name="Straight Connector 44"/>
          <p:cNvCxnSpPr/>
          <p:nvPr/>
        </p:nvCxnSpPr>
        <p:spPr>
          <a:xfrm>
            <a:off x="7989823" y="2110809"/>
            <a:ext cx="0" cy="716953"/>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8" name="Straight Connector 47"/>
          <p:cNvCxnSpPr/>
          <p:nvPr/>
        </p:nvCxnSpPr>
        <p:spPr>
          <a:xfrm>
            <a:off x="5032425" y="2110809"/>
            <a:ext cx="0" cy="716953"/>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50" name="Straight Connector 49"/>
          <p:cNvCxnSpPr/>
          <p:nvPr/>
        </p:nvCxnSpPr>
        <p:spPr>
          <a:xfrm>
            <a:off x="2075025" y="2110809"/>
            <a:ext cx="0" cy="716953"/>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sp>
        <p:nvSpPr>
          <p:cNvPr id="28" name="Rectangle 27"/>
          <p:cNvSpPr/>
          <p:nvPr/>
        </p:nvSpPr>
        <p:spPr bwMode="auto">
          <a:xfrm>
            <a:off x="2292531" y="1497897"/>
            <a:ext cx="8158441" cy="2928621"/>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Reuse skills</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Master one library, not a platform</a:t>
            </a:r>
          </a:p>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Reuse code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Big surface area - no small common denominator</a:t>
            </a:r>
          </a:p>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Faster innovation</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.NET Standard can grow without updating platforms</a:t>
            </a:r>
          </a:p>
        </p:txBody>
      </p:sp>
      <p:sp>
        <p:nvSpPr>
          <p:cNvPr id="29" name="Pentagon 28"/>
          <p:cNvSpPr/>
          <p:nvPr/>
        </p:nvSpPr>
        <p:spPr bwMode="auto">
          <a:xfrm>
            <a:off x="397961" y="1497897"/>
            <a:ext cx="2688574" cy="2928621"/>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BENEFITS</a:t>
            </a:r>
          </a:p>
        </p:txBody>
      </p:sp>
    </p:spTree>
    <p:extLst>
      <p:ext uri="{BB962C8B-B14F-4D97-AF65-F5344CB8AC3E}">
        <p14:creationId xmlns:p14="http://schemas.microsoft.com/office/powerpoint/2010/main" val="4278299921"/>
      </p:ext>
    </p:extLst>
  </p:cSld>
  <p:clrMapOvr>
    <a:masterClrMapping/>
  </p:clrMapOvr>
  <p:transition>
    <p:fade/>
  </p:transition>
</p:sld>
</file>

<file path=ppt/theme/theme1.xml><?xml version="1.0" encoding="utf-8"?>
<a:theme xmlns:a="http://schemas.openxmlformats.org/drawingml/2006/main" name="Lagash_Template_MetroStyle">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16x9_New_Win_PPT_Template_4_compressed">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Custom">
      <a:majorFont>
        <a:latin typeface="Segoe Semibold"/>
        <a:ea typeface=""/>
        <a:cs typeface=""/>
      </a:majorFont>
      <a:minorFont>
        <a:latin typeface="Segoe UI Light"/>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38100">
          <a:solidFill>
            <a:schemeClr val="bg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dirty="0" err="1" smtClean="0">
            <a:solidFill>
              <a:schemeClr val="tx1">
                <a:lumMod val="75000"/>
                <a:lumOff val="25000"/>
                <a:alpha val="99000"/>
              </a:schemeClr>
            </a:solidFill>
          </a:defRPr>
        </a:defPPr>
      </a:lstStyle>
    </a:txDef>
  </a:objectDefaults>
  <a:extraClrSchemeLst/>
</a:theme>
</file>

<file path=ppt/theme/theme3.xml><?xml version="1.0" encoding="utf-8"?>
<a:theme xmlns:a="http://schemas.openxmlformats.org/drawingml/2006/main" name="TechDays 2012 Devs v1">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5.xml><?xml version="1.0" encoding="utf-8"?>
<a:theme xmlns:a="http://schemas.openxmlformats.org/drawingml/2006/main" name="8-30707_dotnetConf_Template">
  <a:themeElements>
    <a:clrScheme name="dotnetConf">
      <a:dk1>
        <a:srgbClr val="1E1A20"/>
      </a:dk1>
      <a:lt1>
        <a:srgbClr val="FFFFFF"/>
      </a:lt1>
      <a:dk2>
        <a:srgbClr val="107C10"/>
      </a:dk2>
      <a:lt2>
        <a:srgbClr val="F8F8F8"/>
      </a:lt2>
      <a:accent1>
        <a:srgbClr val="107C10"/>
      </a:accent1>
      <a:accent2>
        <a:srgbClr val="D83B01"/>
      </a:accent2>
      <a:accent3>
        <a:srgbClr val="0078D7"/>
      </a:accent3>
      <a:accent4>
        <a:srgbClr val="FFB900"/>
      </a:accent4>
      <a:accent5>
        <a:srgbClr val="D2D2D2"/>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otnetConf_2016_16x9_Template" id="{C0749003-9B83-4EC7-9CCE-0827D34B3F3D}" vid="{573B5C64-E77A-410B-B9D9-EC179F4A090A}"/>
    </a:ext>
  </a:extLst>
</a:theme>
</file>

<file path=ppt/theme/theme6.xml><?xml version="1.0" encoding="utf-8"?>
<a:theme xmlns:a="http://schemas.openxmlformats.org/drawingml/2006/main" name="1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7.xml><?xml version="1.0" encoding="utf-8"?>
<a:theme xmlns:a="http://schemas.openxmlformats.org/drawingml/2006/main" name="TechEd 2014 Dk Blue">
  <a:themeElements>
    <a:clrScheme name="Custom 1">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8.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9.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Rodolfo Finochietti</External_x0020_Speaker>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AudienceTaxHTField0 xmlns="8b529f77-48ab-4581-b468-93f09345b8aa">
      <Terms xmlns="http://schemas.microsoft.com/office/infopath/2007/PartnerControls"/>
    </Audience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72533711bacf991a4680f48ae6b725f9">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de17010d50e6e632f300eac8dfd378e"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infopath/2007/PartnerControls"/>
    <ds:schemaRef ds:uri="http://schemas.microsoft.com/office/2006/metadata/properties"/>
    <ds:schemaRef ds:uri="http://purl.org/dc/terms/"/>
    <ds:schemaRef ds:uri="http://schemas.microsoft.com/office/2006/documentManagement/types"/>
    <ds:schemaRef ds:uri="http://schemas.openxmlformats.org/package/2006/metadata/core-properties"/>
    <ds:schemaRef ds:uri="http://purl.org/dc/elements/1.1/"/>
    <ds:schemaRef ds:uri="2295e2e7-0eeb-498e-8716-217bb2ee6ee3"/>
    <ds:schemaRef ds:uri="8b529f77-48ab-4581-b468-93f09345b8aa"/>
    <ds:schemaRef ds:uri="http://www.w3.org/XML/1998/namespace"/>
    <ds:schemaRef ds:uri="http://purl.org/dc/dcmitype/"/>
  </ds:schemaRefs>
</ds:datastoreItem>
</file>

<file path=customXml/itemProps2.xml><?xml version="1.0" encoding="utf-8"?>
<ds:datastoreItem xmlns:ds="http://schemas.openxmlformats.org/officeDocument/2006/customXml" ds:itemID="{A4A71FB1-3FB8-468F-9C64-2246CB74C7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Lagash_Template_MetroStyle.potx</Template>
  <TotalTime>21489</TotalTime>
  <Words>3386</Words>
  <Application>Microsoft Office PowerPoint</Application>
  <PresentationFormat>Custom</PresentationFormat>
  <Paragraphs>353</Paragraphs>
  <Slides>26</Slides>
  <Notes>23</Notes>
  <HiddenSlides>2</HiddenSlides>
  <MMClips>0</MMClips>
  <ScaleCrop>false</ScaleCrop>
  <HeadingPairs>
    <vt:vector size="6" baseType="variant">
      <vt:variant>
        <vt:lpstr>Fonts Used</vt:lpstr>
      </vt:variant>
      <vt:variant>
        <vt:i4>15</vt:i4>
      </vt:variant>
      <vt:variant>
        <vt:lpstr>Theme</vt:lpstr>
      </vt:variant>
      <vt:variant>
        <vt:i4>9</vt:i4>
      </vt:variant>
      <vt:variant>
        <vt:lpstr>Slide Titles</vt:lpstr>
      </vt:variant>
      <vt:variant>
        <vt:i4>26</vt:i4>
      </vt:variant>
    </vt:vector>
  </HeadingPairs>
  <TitlesOfParts>
    <vt:vector size="50" baseType="lpstr">
      <vt:lpstr>ＭＳ Ｐゴシック</vt:lpstr>
      <vt:lpstr>Arial</vt:lpstr>
      <vt:lpstr>Avenir LT Pro 45 Book</vt:lpstr>
      <vt:lpstr>Calibri</vt:lpstr>
      <vt:lpstr>Calibri Light</vt:lpstr>
      <vt:lpstr>Consolas</vt:lpstr>
      <vt:lpstr>Haettenschweiler</vt:lpstr>
      <vt:lpstr>Segoe Semibold</vt:lpstr>
      <vt:lpstr>Segoe UI</vt:lpstr>
      <vt:lpstr>Segoe UI Light</vt:lpstr>
      <vt:lpstr>Segoe UI Semibold</vt:lpstr>
      <vt:lpstr>Segoe UI Semilight</vt:lpstr>
      <vt:lpstr>Segoe UI Symbol</vt:lpstr>
      <vt:lpstr>Times New Roman</vt:lpstr>
      <vt:lpstr>Wingdings</vt:lpstr>
      <vt:lpstr>Lagash_Template_MetroStyle</vt:lpstr>
      <vt:lpstr>1_16x9_New_Win_PPT_Template_4_compressed</vt:lpstr>
      <vt:lpstr>TechDays 2012 Devs v1</vt:lpstr>
      <vt:lpstr>5-30536_Build_2014_Breakout_Template_White_16x9</vt:lpstr>
      <vt:lpstr>8-30707_dotnetConf_Template</vt:lpstr>
      <vt:lpstr>1_5-30536_Build_2014_Breakout_Template_White_16x9</vt:lpstr>
      <vt:lpstr>TechEd 2014 Dk Blue</vt:lpstr>
      <vt:lpstr>5-30721_Build_2016_Template_Light</vt:lpstr>
      <vt:lpstr>office theme</vt:lpstr>
      <vt:lpstr>.NET Core Workshop </vt:lpstr>
      <vt:lpstr>.NET Any developer, any app, any platform</vt:lpstr>
      <vt:lpstr>Exciting times ahead for .NET</vt:lpstr>
      <vt:lpstr>.NET Core</vt:lpstr>
      <vt:lpstr>.NET today—the family gets bigger</vt:lpstr>
      <vt:lpstr>.NET today—app models and libraries</vt:lpstr>
      <vt:lpstr>.NET today—reusing code</vt:lpstr>
      <vt:lpstr>.NET tomorrow</vt:lpstr>
      <vt:lpstr>.NET tomorrow—reusing code</vt:lpstr>
      <vt:lpstr>.NET Runtimes</vt:lpstr>
      <vt:lpstr>.NET Command Line Interface (CLI)</vt:lpstr>
      <vt:lpstr>Running a .NET application</vt:lpstr>
      <vt:lpstr>Installing .NET Core</vt:lpstr>
      <vt:lpstr>Languages</vt:lpstr>
      <vt:lpstr>Development Tools</vt:lpstr>
      <vt:lpstr>Visual Studio Code</vt:lpstr>
      <vt:lpstr>PowerPoint Presentation</vt:lpstr>
      <vt:lpstr>ASP.NET CORE</vt:lpstr>
      <vt:lpstr>ASP.NET Core 1.0 and the modern web</vt:lpstr>
      <vt:lpstr>Where does ASP.NET fit in?</vt:lpstr>
      <vt:lpstr>ASP.NET 2015 in a Nutshell</vt:lpstr>
      <vt:lpstr>Models, Views, and Controllers</vt:lpstr>
      <vt:lpstr>Middleware</vt:lpstr>
      <vt:lpstr>PowerPoint Presentation</vt:lpstr>
      <vt:lpstr>¿Preguntas?</vt:lpstr>
      <vt:lpstr>¡ Gracias!</vt:lpstr>
    </vt:vector>
  </TitlesOfParts>
  <Manager/>
  <Company>Lagash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ASP.NET Core 1.0</dc:title>
  <dc:subject/>
  <dc:creator>Rodolfo Finochietti</dc:creator>
  <cp:keywords>ASP.NET Core 1.0</cp:keywords>
  <dc:description/>
  <cp:lastModifiedBy>Mariano Sánchez</cp:lastModifiedBy>
  <cp:revision>693</cp:revision>
  <dcterms:created xsi:type="dcterms:W3CDTF">2012-02-15T23:39:54Z</dcterms:created>
  <dcterms:modified xsi:type="dcterms:W3CDTF">2016-11-30T21:13:16Z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